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307" r:id="rId6"/>
    <p:sldId id="306"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9" r:id="rId26"/>
    <p:sldId id="278" r:id="rId27"/>
    <p:sldId id="280" r:id="rId28"/>
    <p:sldId id="281" r:id="rId29"/>
    <p:sldId id="282" r:id="rId30"/>
    <p:sldId id="308" r:id="rId31"/>
    <p:sldId id="309" r:id="rId32"/>
    <p:sldId id="283"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 uri="{1BD7E111-0CB8-44D6-8891-C1BB2F81B7CC}">
      <p1710:readonlyRecommended xmlns:p1710="http://schemas.microsoft.com/office/powerpoint/2017/10/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diagrams/_rels/data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ata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_rels/drawing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9.sv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svg"/><Relationship Id="rId1" Type="http://schemas.openxmlformats.org/officeDocument/2006/relationships/image" Target="../media/image12.png"/><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E5969F-64D6-4E1C-9AE6-4B1EE32A0881}"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AFCF8A91-89A7-4577-95D1-D6988D83F768}">
      <dgm:prSet/>
      <dgm:spPr/>
      <dgm:t>
        <a:bodyPr/>
        <a:lstStyle/>
        <a:p>
          <a:r>
            <a:rPr lang="en-US"/>
            <a:t>Helping the nursing staff and institutions of health during the hardest time </a:t>
          </a:r>
        </a:p>
      </dgm:t>
    </dgm:pt>
    <dgm:pt modelId="{17725794-964F-415E-90DD-E194E87B9843}" type="parTrans" cxnId="{54991FBC-7D89-46C5-AE15-0FD35936466A}">
      <dgm:prSet/>
      <dgm:spPr/>
      <dgm:t>
        <a:bodyPr/>
        <a:lstStyle/>
        <a:p>
          <a:endParaRPr lang="en-US"/>
        </a:p>
      </dgm:t>
    </dgm:pt>
    <dgm:pt modelId="{FE8523B8-B3C1-4EE7-80FF-96A2A68A827D}" type="sibTrans" cxnId="{54991FBC-7D89-46C5-AE15-0FD35936466A}">
      <dgm:prSet/>
      <dgm:spPr/>
      <dgm:t>
        <a:bodyPr/>
        <a:lstStyle/>
        <a:p>
          <a:endParaRPr lang="en-US"/>
        </a:p>
      </dgm:t>
    </dgm:pt>
    <dgm:pt modelId="{9732D463-F501-480D-B5BB-3378BB2135BE}">
      <dgm:prSet/>
      <dgm:spPr/>
      <dgm:t>
        <a:bodyPr/>
        <a:lstStyle/>
        <a:p>
          <a:r>
            <a:rPr lang="en-US"/>
            <a:t>Helping patients and their families by monitoring the patient's condition around the day </a:t>
          </a:r>
        </a:p>
      </dgm:t>
    </dgm:pt>
    <dgm:pt modelId="{509FC34D-1E51-4D23-9298-080DA6D15E75}" type="parTrans" cxnId="{C05BDBF3-C386-4D55-B60D-287E4C74EBF1}">
      <dgm:prSet/>
      <dgm:spPr/>
      <dgm:t>
        <a:bodyPr/>
        <a:lstStyle/>
        <a:p>
          <a:endParaRPr lang="en-US"/>
        </a:p>
      </dgm:t>
    </dgm:pt>
    <dgm:pt modelId="{FFED9CD9-4D4C-46E0-8FD5-1433DC08455E}" type="sibTrans" cxnId="{C05BDBF3-C386-4D55-B60D-287E4C74EBF1}">
      <dgm:prSet/>
      <dgm:spPr/>
      <dgm:t>
        <a:bodyPr/>
        <a:lstStyle/>
        <a:p>
          <a:endParaRPr lang="en-US"/>
        </a:p>
      </dgm:t>
    </dgm:pt>
    <dgm:pt modelId="{A05A8D67-34C5-4DEB-9F92-07171A311867}">
      <dgm:prSet/>
      <dgm:spPr/>
      <dgm:t>
        <a:bodyPr/>
        <a:lstStyle/>
        <a:p>
          <a:r>
            <a:rPr lang="en-US"/>
            <a:t>Reduce the health care cost and minimize the risk </a:t>
          </a:r>
        </a:p>
      </dgm:t>
    </dgm:pt>
    <dgm:pt modelId="{7A49758C-5F78-4E0D-BED9-224ED45391D5}" type="parTrans" cxnId="{5A640748-D6EB-4CD3-84D6-C5A90A1AF7CE}">
      <dgm:prSet/>
      <dgm:spPr/>
      <dgm:t>
        <a:bodyPr/>
        <a:lstStyle/>
        <a:p>
          <a:endParaRPr lang="en-US"/>
        </a:p>
      </dgm:t>
    </dgm:pt>
    <dgm:pt modelId="{08142359-0523-42D6-9822-19F2CA728939}" type="sibTrans" cxnId="{5A640748-D6EB-4CD3-84D6-C5A90A1AF7CE}">
      <dgm:prSet/>
      <dgm:spPr/>
      <dgm:t>
        <a:bodyPr/>
        <a:lstStyle/>
        <a:p>
          <a:endParaRPr lang="en-US"/>
        </a:p>
      </dgm:t>
    </dgm:pt>
    <dgm:pt modelId="{5628C2E0-6A01-4242-8E83-842E62704228}" type="pres">
      <dgm:prSet presAssocID="{48E5969F-64D6-4E1C-9AE6-4B1EE32A0881}" presName="outerComposite" presStyleCnt="0">
        <dgm:presLayoutVars>
          <dgm:chMax val="5"/>
          <dgm:dir/>
          <dgm:resizeHandles val="exact"/>
        </dgm:presLayoutVars>
      </dgm:prSet>
      <dgm:spPr/>
    </dgm:pt>
    <dgm:pt modelId="{7371CE99-ED61-4F20-A39B-E52D211B8582}" type="pres">
      <dgm:prSet presAssocID="{48E5969F-64D6-4E1C-9AE6-4B1EE32A0881}" presName="dummyMaxCanvas" presStyleCnt="0">
        <dgm:presLayoutVars/>
      </dgm:prSet>
      <dgm:spPr/>
    </dgm:pt>
    <dgm:pt modelId="{A8A9687D-DF04-4D87-8A49-F803F2870772}" type="pres">
      <dgm:prSet presAssocID="{48E5969F-64D6-4E1C-9AE6-4B1EE32A0881}" presName="ThreeNodes_1" presStyleLbl="node1" presStyleIdx="0" presStyleCnt="3">
        <dgm:presLayoutVars>
          <dgm:bulletEnabled val="1"/>
        </dgm:presLayoutVars>
      </dgm:prSet>
      <dgm:spPr/>
    </dgm:pt>
    <dgm:pt modelId="{C4895420-5E39-4485-A903-E396453C471A}" type="pres">
      <dgm:prSet presAssocID="{48E5969F-64D6-4E1C-9AE6-4B1EE32A0881}" presName="ThreeNodes_2" presStyleLbl="node1" presStyleIdx="1" presStyleCnt="3">
        <dgm:presLayoutVars>
          <dgm:bulletEnabled val="1"/>
        </dgm:presLayoutVars>
      </dgm:prSet>
      <dgm:spPr/>
    </dgm:pt>
    <dgm:pt modelId="{C1E44965-34AB-4E0C-8EDD-2A8C28A5073B}" type="pres">
      <dgm:prSet presAssocID="{48E5969F-64D6-4E1C-9AE6-4B1EE32A0881}" presName="ThreeNodes_3" presStyleLbl="node1" presStyleIdx="2" presStyleCnt="3">
        <dgm:presLayoutVars>
          <dgm:bulletEnabled val="1"/>
        </dgm:presLayoutVars>
      </dgm:prSet>
      <dgm:spPr/>
    </dgm:pt>
    <dgm:pt modelId="{7386E502-F735-4156-AA91-E1BEF4901FFB}" type="pres">
      <dgm:prSet presAssocID="{48E5969F-64D6-4E1C-9AE6-4B1EE32A0881}" presName="ThreeConn_1-2" presStyleLbl="fgAccFollowNode1" presStyleIdx="0" presStyleCnt="2">
        <dgm:presLayoutVars>
          <dgm:bulletEnabled val="1"/>
        </dgm:presLayoutVars>
      </dgm:prSet>
      <dgm:spPr/>
    </dgm:pt>
    <dgm:pt modelId="{950B1C72-D503-429B-AA22-72B44736EE68}" type="pres">
      <dgm:prSet presAssocID="{48E5969F-64D6-4E1C-9AE6-4B1EE32A0881}" presName="ThreeConn_2-3" presStyleLbl="fgAccFollowNode1" presStyleIdx="1" presStyleCnt="2">
        <dgm:presLayoutVars>
          <dgm:bulletEnabled val="1"/>
        </dgm:presLayoutVars>
      </dgm:prSet>
      <dgm:spPr/>
    </dgm:pt>
    <dgm:pt modelId="{8FB3FFAC-22D0-4BC6-8EC7-715E9D77A386}" type="pres">
      <dgm:prSet presAssocID="{48E5969F-64D6-4E1C-9AE6-4B1EE32A0881}" presName="ThreeNodes_1_text" presStyleLbl="node1" presStyleIdx="2" presStyleCnt="3">
        <dgm:presLayoutVars>
          <dgm:bulletEnabled val="1"/>
        </dgm:presLayoutVars>
      </dgm:prSet>
      <dgm:spPr/>
    </dgm:pt>
    <dgm:pt modelId="{380909CF-018E-4D46-92F6-D6B6CD8F8754}" type="pres">
      <dgm:prSet presAssocID="{48E5969F-64D6-4E1C-9AE6-4B1EE32A0881}" presName="ThreeNodes_2_text" presStyleLbl="node1" presStyleIdx="2" presStyleCnt="3">
        <dgm:presLayoutVars>
          <dgm:bulletEnabled val="1"/>
        </dgm:presLayoutVars>
      </dgm:prSet>
      <dgm:spPr/>
    </dgm:pt>
    <dgm:pt modelId="{3533D2EB-D341-4E0A-867F-30AA5ED02BB2}" type="pres">
      <dgm:prSet presAssocID="{48E5969F-64D6-4E1C-9AE6-4B1EE32A0881}" presName="ThreeNodes_3_text" presStyleLbl="node1" presStyleIdx="2" presStyleCnt="3">
        <dgm:presLayoutVars>
          <dgm:bulletEnabled val="1"/>
        </dgm:presLayoutVars>
      </dgm:prSet>
      <dgm:spPr/>
    </dgm:pt>
  </dgm:ptLst>
  <dgm:cxnLst>
    <dgm:cxn modelId="{8A863E20-9AA9-4677-8444-F7C9286C677E}" type="presOf" srcId="{A05A8D67-34C5-4DEB-9F92-07171A311867}" destId="{3533D2EB-D341-4E0A-867F-30AA5ED02BB2}" srcOrd="1" destOrd="0" presId="urn:microsoft.com/office/officeart/2005/8/layout/vProcess5"/>
    <dgm:cxn modelId="{EF223842-030D-4E0D-9982-ABDB193B122F}" type="presOf" srcId="{A05A8D67-34C5-4DEB-9F92-07171A311867}" destId="{C1E44965-34AB-4E0C-8EDD-2A8C28A5073B}" srcOrd="0" destOrd="0" presId="urn:microsoft.com/office/officeart/2005/8/layout/vProcess5"/>
    <dgm:cxn modelId="{2A071A64-43D1-4A7B-BE55-2951537CB725}" type="presOf" srcId="{AFCF8A91-89A7-4577-95D1-D6988D83F768}" destId="{A8A9687D-DF04-4D87-8A49-F803F2870772}" srcOrd="0" destOrd="0" presId="urn:microsoft.com/office/officeart/2005/8/layout/vProcess5"/>
    <dgm:cxn modelId="{5A640748-D6EB-4CD3-84D6-C5A90A1AF7CE}" srcId="{48E5969F-64D6-4E1C-9AE6-4B1EE32A0881}" destId="{A05A8D67-34C5-4DEB-9F92-07171A311867}" srcOrd="2" destOrd="0" parTransId="{7A49758C-5F78-4E0D-BED9-224ED45391D5}" sibTransId="{08142359-0523-42D6-9822-19F2CA728939}"/>
    <dgm:cxn modelId="{D94F3455-2DE7-4E6A-9C85-0C1C6E9FBB46}" type="presOf" srcId="{9732D463-F501-480D-B5BB-3378BB2135BE}" destId="{C4895420-5E39-4485-A903-E396453C471A}" srcOrd="0" destOrd="0" presId="urn:microsoft.com/office/officeart/2005/8/layout/vProcess5"/>
    <dgm:cxn modelId="{589683A2-4256-4344-9B0E-D09EF561006D}" type="presOf" srcId="{FFED9CD9-4D4C-46E0-8FD5-1433DC08455E}" destId="{950B1C72-D503-429B-AA22-72B44736EE68}" srcOrd="0" destOrd="0" presId="urn:microsoft.com/office/officeart/2005/8/layout/vProcess5"/>
    <dgm:cxn modelId="{C33060AC-D992-412B-86B2-222312019139}" type="presOf" srcId="{FE8523B8-B3C1-4EE7-80FF-96A2A68A827D}" destId="{7386E502-F735-4156-AA91-E1BEF4901FFB}" srcOrd="0" destOrd="0" presId="urn:microsoft.com/office/officeart/2005/8/layout/vProcess5"/>
    <dgm:cxn modelId="{54991FBC-7D89-46C5-AE15-0FD35936466A}" srcId="{48E5969F-64D6-4E1C-9AE6-4B1EE32A0881}" destId="{AFCF8A91-89A7-4577-95D1-D6988D83F768}" srcOrd="0" destOrd="0" parTransId="{17725794-964F-415E-90DD-E194E87B9843}" sibTransId="{FE8523B8-B3C1-4EE7-80FF-96A2A68A827D}"/>
    <dgm:cxn modelId="{C193CCD4-E89C-4B28-B3DE-13FD6D61DA91}" type="presOf" srcId="{48E5969F-64D6-4E1C-9AE6-4B1EE32A0881}" destId="{5628C2E0-6A01-4242-8E83-842E62704228}" srcOrd="0" destOrd="0" presId="urn:microsoft.com/office/officeart/2005/8/layout/vProcess5"/>
    <dgm:cxn modelId="{A52F51ED-D5DA-4367-A123-2942DBB9EEE6}" type="presOf" srcId="{9732D463-F501-480D-B5BB-3378BB2135BE}" destId="{380909CF-018E-4D46-92F6-D6B6CD8F8754}" srcOrd="1" destOrd="0" presId="urn:microsoft.com/office/officeart/2005/8/layout/vProcess5"/>
    <dgm:cxn modelId="{C05BDBF3-C386-4D55-B60D-287E4C74EBF1}" srcId="{48E5969F-64D6-4E1C-9AE6-4B1EE32A0881}" destId="{9732D463-F501-480D-B5BB-3378BB2135BE}" srcOrd="1" destOrd="0" parTransId="{509FC34D-1E51-4D23-9298-080DA6D15E75}" sibTransId="{FFED9CD9-4D4C-46E0-8FD5-1433DC08455E}"/>
    <dgm:cxn modelId="{12D3FDF4-6BD5-48D0-8E49-82F506ACC42C}" type="presOf" srcId="{AFCF8A91-89A7-4577-95D1-D6988D83F768}" destId="{8FB3FFAC-22D0-4BC6-8EC7-715E9D77A386}" srcOrd="1" destOrd="0" presId="urn:microsoft.com/office/officeart/2005/8/layout/vProcess5"/>
    <dgm:cxn modelId="{B7DDA729-5967-4A83-8D21-8917C9188CBE}" type="presParOf" srcId="{5628C2E0-6A01-4242-8E83-842E62704228}" destId="{7371CE99-ED61-4F20-A39B-E52D211B8582}" srcOrd="0" destOrd="0" presId="urn:microsoft.com/office/officeart/2005/8/layout/vProcess5"/>
    <dgm:cxn modelId="{44CD5316-1D81-4A8A-BF4B-BB249F9D54B1}" type="presParOf" srcId="{5628C2E0-6A01-4242-8E83-842E62704228}" destId="{A8A9687D-DF04-4D87-8A49-F803F2870772}" srcOrd="1" destOrd="0" presId="urn:microsoft.com/office/officeart/2005/8/layout/vProcess5"/>
    <dgm:cxn modelId="{3999F61C-441E-417C-92F4-0DC1EC926428}" type="presParOf" srcId="{5628C2E0-6A01-4242-8E83-842E62704228}" destId="{C4895420-5E39-4485-A903-E396453C471A}" srcOrd="2" destOrd="0" presId="urn:microsoft.com/office/officeart/2005/8/layout/vProcess5"/>
    <dgm:cxn modelId="{2DBA13CD-080A-4B62-A70A-E408C521C1DE}" type="presParOf" srcId="{5628C2E0-6A01-4242-8E83-842E62704228}" destId="{C1E44965-34AB-4E0C-8EDD-2A8C28A5073B}" srcOrd="3" destOrd="0" presId="urn:microsoft.com/office/officeart/2005/8/layout/vProcess5"/>
    <dgm:cxn modelId="{BE4B4D72-3071-4D41-ACDF-CF0790EF8A38}" type="presParOf" srcId="{5628C2E0-6A01-4242-8E83-842E62704228}" destId="{7386E502-F735-4156-AA91-E1BEF4901FFB}" srcOrd="4" destOrd="0" presId="urn:microsoft.com/office/officeart/2005/8/layout/vProcess5"/>
    <dgm:cxn modelId="{BAA83D54-A149-4162-922B-109A32BF7572}" type="presParOf" srcId="{5628C2E0-6A01-4242-8E83-842E62704228}" destId="{950B1C72-D503-429B-AA22-72B44736EE68}" srcOrd="5" destOrd="0" presId="urn:microsoft.com/office/officeart/2005/8/layout/vProcess5"/>
    <dgm:cxn modelId="{D65D16BD-4F1B-4F24-8826-892AA36473BC}" type="presParOf" srcId="{5628C2E0-6A01-4242-8E83-842E62704228}" destId="{8FB3FFAC-22D0-4BC6-8EC7-715E9D77A386}" srcOrd="6" destOrd="0" presId="urn:microsoft.com/office/officeart/2005/8/layout/vProcess5"/>
    <dgm:cxn modelId="{952EE7DA-F136-4914-B361-41914038828E}" type="presParOf" srcId="{5628C2E0-6A01-4242-8E83-842E62704228}" destId="{380909CF-018E-4D46-92F6-D6B6CD8F8754}" srcOrd="7" destOrd="0" presId="urn:microsoft.com/office/officeart/2005/8/layout/vProcess5"/>
    <dgm:cxn modelId="{64C5E7F5-52E4-4253-A360-2B094579DBDE}" type="presParOf" srcId="{5628C2E0-6A01-4242-8E83-842E62704228}" destId="{3533D2EB-D341-4E0A-867F-30AA5ED02BB2}"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71E2D8-1F8F-4ABD-A288-CA80B55F8C11}"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C7F6943-E7B7-4CA5-9DF6-17C3449DA6D6}">
      <dgm:prSet/>
      <dgm:spPr/>
      <dgm:t>
        <a:bodyPr/>
        <a:lstStyle/>
        <a:p>
          <a:pPr>
            <a:lnSpc>
              <a:spcPct val="100000"/>
            </a:lnSpc>
          </a:pPr>
          <a:r>
            <a:rPr lang="en-US"/>
            <a:t>Used in hospitals as a temporary nurse </a:t>
          </a:r>
        </a:p>
      </dgm:t>
    </dgm:pt>
    <dgm:pt modelId="{964236A4-734A-4300-A92A-DAFDD67B16BB}" type="parTrans" cxnId="{6777907C-0A42-4942-BCA8-D7661011516F}">
      <dgm:prSet/>
      <dgm:spPr/>
      <dgm:t>
        <a:bodyPr/>
        <a:lstStyle/>
        <a:p>
          <a:endParaRPr lang="en-US"/>
        </a:p>
      </dgm:t>
    </dgm:pt>
    <dgm:pt modelId="{46913F88-4267-4B3B-9C2F-5A57827B5DF7}" type="sibTrans" cxnId="{6777907C-0A42-4942-BCA8-D7661011516F}">
      <dgm:prSet/>
      <dgm:spPr/>
      <dgm:t>
        <a:bodyPr/>
        <a:lstStyle/>
        <a:p>
          <a:endParaRPr lang="en-US"/>
        </a:p>
      </dgm:t>
    </dgm:pt>
    <dgm:pt modelId="{97DB0D76-339D-4152-AA50-EFC173E8EAAF}">
      <dgm:prSet/>
      <dgm:spPr/>
      <dgm:t>
        <a:bodyPr/>
        <a:lstStyle/>
        <a:p>
          <a:pPr>
            <a:lnSpc>
              <a:spcPct val="100000"/>
            </a:lnSpc>
          </a:pPr>
          <a:r>
            <a:rPr lang="en-US" dirty="0"/>
            <a:t>Used in hardest times like covid-19 to avoid the infection</a:t>
          </a:r>
        </a:p>
      </dgm:t>
    </dgm:pt>
    <dgm:pt modelId="{44C418C7-D254-40E1-A4A0-8BF8D729E412}" type="parTrans" cxnId="{48A8E35D-364F-46B2-964E-9A34864997ED}">
      <dgm:prSet/>
      <dgm:spPr/>
      <dgm:t>
        <a:bodyPr/>
        <a:lstStyle/>
        <a:p>
          <a:endParaRPr lang="en-US"/>
        </a:p>
      </dgm:t>
    </dgm:pt>
    <dgm:pt modelId="{82DD2809-A829-45A6-9BB6-D2DDCD095A33}" type="sibTrans" cxnId="{48A8E35D-364F-46B2-964E-9A34864997ED}">
      <dgm:prSet/>
      <dgm:spPr/>
      <dgm:t>
        <a:bodyPr/>
        <a:lstStyle/>
        <a:p>
          <a:endParaRPr lang="en-US"/>
        </a:p>
      </dgm:t>
    </dgm:pt>
    <dgm:pt modelId="{B3780118-0580-4ABA-8125-E35748188E21}">
      <dgm:prSet/>
      <dgm:spPr/>
      <dgm:t>
        <a:bodyPr/>
        <a:lstStyle/>
        <a:p>
          <a:pPr>
            <a:lnSpc>
              <a:spcPct val="100000"/>
            </a:lnSpc>
          </a:pPr>
          <a:r>
            <a:rPr lang="en-US" dirty="0"/>
            <a:t>It can be used also in homes for patients that lie down in homes  </a:t>
          </a:r>
        </a:p>
      </dgm:t>
    </dgm:pt>
    <dgm:pt modelId="{018C7452-E99F-4693-9512-44E4B57496B1}" type="parTrans" cxnId="{8BC8E553-1204-4F1D-BDAB-76138C50C39E}">
      <dgm:prSet/>
      <dgm:spPr/>
      <dgm:t>
        <a:bodyPr/>
        <a:lstStyle/>
        <a:p>
          <a:endParaRPr lang="en-US"/>
        </a:p>
      </dgm:t>
    </dgm:pt>
    <dgm:pt modelId="{B25808B1-9F25-4D1E-AB9A-7618B7F76564}" type="sibTrans" cxnId="{8BC8E553-1204-4F1D-BDAB-76138C50C39E}">
      <dgm:prSet/>
      <dgm:spPr/>
      <dgm:t>
        <a:bodyPr/>
        <a:lstStyle/>
        <a:p>
          <a:endParaRPr lang="en-US"/>
        </a:p>
      </dgm:t>
    </dgm:pt>
    <dgm:pt modelId="{58EDD0B6-6B92-43D5-88F7-6F27965D0EBA}" type="pres">
      <dgm:prSet presAssocID="{BB71E2D8-1F8F-4ABD-A288-CA80B55F8C11}" presName="root" presStyleCnt="0">
        <dgm:presLayoutVars>
          <dgm:dir/>
          <dgm:resizeHandles val="exact"/>
        </dgm:presLayoutVars>
      </dgm:prSet>
      <dgm:spPr/>
    </dgm:pt>
    <dgm:pt modelId="{0BBC0F00-716C-4F75-B840-8FA0CCA17E86}" type="pres">
      <dgm:prSet presAssocID="{1C7F6943-E7B7-4CA5-9DF6-17C3449DA6D6}" presName="compNode" presStyleCnt="0"/>
      <dgm:spPr/>
    </dgm:pt>
    <dgm:pt modelId="{192098A2-CEAD-4185-ACA3-A874D57C95E1}" type="pres">
      <dgm:prSet presAssocID="{1C7F6943-E7B7-4CA5-9DF6-17C3449DA6D6}"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Stethoscope"/>
        </a:ext>
      </dgm:extLst>
    </dgm:pt>
    <dgm:pt modelId="{0F1FB91C-0AEE-4732-A176-41EA323FC447}" type="pres">
      <dgm:prSet presAssocID="{1C7F6943-E7B7-4CA5-9DF6-17C3449DA6D6}" presName="spaceRect" presStyleCnt="0"/>
      <dgm:spPr/>
    </dgm:pt>
    <dgm:pt modelId="{1FB3B903-6E4C-4D57-901F-1E46E2A6D0E7}" type="pres">
      <dgm:prSet presAssocID="{1C7F6943-E7B7-4CA5-9DF6-17C3449DA6D6}" presName="textRect" presStyleLbl="revTx" presStyleIdx="0" presStyleCnt="3">
        <dgm:presLayoutVars>
          <dgm:chMax val="1"/>
          <dgm:chPref val="1"/>
        </dgm:presLayoutVars>
      </dgm:prSet>
      <dgm:spPr/>
    </dgm:pt>
    <dgm:pt modelId="{7A1C9F0C-E88C-4B57-BE1A-CE6BE3BC42B0}" type="pres">
      <dgm:prSet presAssocID="{46913F88-4267-4B3B-9C2F-5A57827B5DF7}" presName="sibTrans" presStyleCnt="0"/>
      <dgm:spPr/>
    </dgm:pt>
    <dgm:pt modelId="{DB359124-B3D2-4FA7-9B8D-F0510F79CD23}" type="pres">
      <dgm:prSet presAssocID="{97DB0D76-339D-4152-AA50-EFC173E8EAAF}" presName="compNode" presStyleCnt="0"/>
      <dgm:spPr/>
    </dgm:pt>
    <dgm:pt modelId="{4B61FE09-8393-4A2D-940D-D34B77966DBA}" type="pres">
      <dgm:prSet presAssocID="{97DB0D76-339D-4152-AA50-EFC173E8EAAF}"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Warning"/>
        </a:ext>
      </dgm:extLst>
    </dgm:pt>
    <dgm:pt modelId="{445D0230-8A88-430B-BF0C-9B26A116A66C}" type="pres">
      <dgm:prSet presAssocID="{97DB0D76-339D-4152-AA50-EFC173E8EAAF}" presName="spaceRect" presStyleCnt="0"/>
      <dgm:spPr/>
    </dgm:pt>
    <dgm:pt modelId="{0C24CF7E-0217-455E-94BD-2C38F365EC13}" type="pres">
      <dgm:prSet presAssocID="{97DB0D76-339D-4152-AA50-EFC173E8EAAF}" presName="textRect" presStyleLbl="revTx" presStyleIdx="1" presStyleCnt="3">
        <dgm:presLayoutVars>
          <dgm:chMax val="1"/>
          <dgm:chPref val="1"/>
        </dgm:presLayoutVars>
      </dgm:prSet>
      <dgm:spPr/>
    </dgm:pt>
    <dgm:pt modelId="{60108645-8AB8-421B-ABA4-370BF8A6F727}" type="pres">
      <dgm:prSet presAssocID="{82DD2809-A829-45A6-9BB6-D2DDCD095A33}" presName="sibTrans" presStyleCnt="0"/>
      <dgm:spPr/>
    </dgm:pt>
    <dgm:pt modelId="{00322C06-DAC1-4CAD-8C1C-70C29E63D63C}" type="pres">
      <dgm:prSet presAssocID="{B3780118-0580-4ABA-8125-E35748188E21}" presName="compNode" presStyleCnt="0"/>
      <dgm:spPr/>
    </dgm:pt>
    <dgm:pt modelId="{463DB7AA-FAEC-4CD0-B558-B816443D8A4F}" type="pres">
      <dgm:prSet presAssocID="{B3780118-0580-4ABA-8125-E35748188E2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House"/>
        </a:ext>
      </dgm:extLst>
    </dgm:pt>
    <dgm:pt modelId="{A7D1D7D9-D8C1-4E03-8562-CF869EBE3874}" type="pres">
      <dgm:prSet presAssocID="{B3780118-0580-4ABA-8125-E35748188E21}" presName="spaceRect" presStyleCnt="0"/>
      <dgm:spPr/>
    </dgm:pt>
    <dgm:pt modelId="{845A6B09-DB13-42FC-9318-E631DB6FACBC}" type="pres">
      <dgm:prSet presAssocID="{B3780118-0580-4ABA-8125-E35748188E21}" presName="textRect" presStyleLbl="revTx" presStyleIdx="2" presStyleCnt="3">
        <dgm:presLayoutVars>
          <dgm:chMax val="1"/>
          <dgm:chPref val="1"/>
        </dgm:presLayoutVars>
      </dgm:prSet>
      <dgm:spPr/>
    </dgm:pt>
  </dgm:ptLst>
  <dgm:cxnLst>
    <dgm:cxn modelId="{72039905-AED3-45AD-86E5-483DCF5E7D12}" type="presOf" srcId="{B3780118-0580-4ABA-8125-E35748188E21}" destId="{845A6B09-DB13-42FC-9318-E631DB6FACBC}" srcOrd="0" destOrd="0" presId="urn:microsoft.com/office/officeart/2018/2/layout/IconLabelList"/>
    <dgm:cxn modelId="{0F66B733-2A6E-48FA-86B8-6D7B3F73E44C}" type="presOf" srcId="{BB71E2D8-1F8F-4ABD-A288-CA80B55F8C11}" destId="{58EDD0B6-6B92-43D5-88F7-6F27965D0EBA}" srcOrd="0" destOrd="0" presId="urn:microsoft.com/office/officeart/2018/2/layout/IconLabelList"/>
    <dgm:cxn modelId="{48A8E35D-364F-46B2-964E-9A34864997ED}" srcId="{BB71E2D8-1F8F-4ABD-A288-CA80B55F8C11}" destId="{97DB0D76-339D-4152-AA50-EFC173E8EAAF}" srcOrd="1" destOrd="0" parTransId="{44C418C7-D254-40E1-A4A0-8BF8D729E412}" sibTransId="{82DD2809-A829-45A6-9BB6-D2DDCD095A33}"/>
    <dgm:cxn modelId="{8BC8E553-1204-4F1D-BDAB-76138C50C39E}" srcId="{BB71E2D8-1F8F-4ABD-A288-CA80B55F8C11}" destId="{B3780118-0580-4ABA-8125-E35748188E21}" srcOrd="2" destOrd="0" parTransId="{018C7452-E99F-4693-9512-44E4B57496B1}" sibTransId="{B25808B1-9F25-4D1E-AB9A-7618B7F76564}"/>
    <dgm:cxn modelId="{6777907C-0A42-4942-BCA8-D7661011516F}" srcId="{BB71E2D8-1F8F-4ABD-A288-CA80B55F8C11}" destId="{1C7F6943-E7B7-4CA5-9DF6-17C3449DA6D6}" srcOrd="0" destOrd="0" parTransId="{964236A4-734A-4300-A92A-DAFDD67B16BB}" sibTransId="{46913F88-4267-4B3B-9C2F-5A57827B5DF7}"/>
    <dgm:cxn modelId="{65E45C96-50E3-4786-A4B3-829C1572B5DC}" type="presOf" srcId="{1C7F6943-E7B7-4CA5-9DF6-17C3449DA6D6}" destId="{1FB3B903-6E4C-4D57-901F-1E46E2A6D0E7}" srcOrd="0" destOrd="0" presId="urn:microsoft.com/office/officeart/2018/2/layout/IconLabelList"/>
    <dgm:cxn modelId="{130F51BD-412E-4C87-BAF2-4BAAA7C3E7CD}" type="presOf" srcId="{97DB0D76-339D-4152-AA50-EFC173E8EAAF}" destId="{0C24CF7E-0217-455E-94BD-2C38F365EC13}" srcOrd="0" destOrd="0" presId="urn:microsoft.com/office/officeart/2018/2/layout/IconLabelList"/>
    <dgm:cxn modelId="{48341FD7-0901-4F76-A092-B2F4786166AC}" type="presParOf" srcId="{58EDD0B6-6B92-43D5-88F7-6F27965D0EBA}" destId="{0BBC0F00-716C-4F75-B840-8FA0CCA17E86}" srcOrd="0" destOrd="0" presId="urn:microsoft.com/office/officeart/2018/2/layout/IconLabelList"/>
    <dgm:cxn modelId="{E58D69A2-3B69-4642-9F29-86485A98B836}" type="presParOf" srcId="{0BBC0F00-716C-4F75-B840-8FA0CCA17E86}" destId="{192098A2-CEAD-4185-ACA3-A874D57C95E1}" srcOrd="0" destOrd="0" presId="urn:microsoft.com/office/officeart/2018/2/layout/IconLabelList"/>
    <dgm:cxn modelId="{45840E20-FF56-40FD-A9E3-32CF8C2430B0}" type="presParOf" srcId="{0BBC0F00-716C-4F75-B840-8FA0CCA17E86}" destId="{0F1FB91C-0AEE-4732-A176-41EA323FC447}" srcOrd="1" destOrd="0" presId="urn:microsoft.com/office/officeart/2018/2/layout/IconLabelList"/>
    <dgm:cxn modelId="{B93ACC29-94E7-4641-B6B3-8B4FC6B6A5D9}" type="presParOf" srcId="{0BBC0F00-716C-4F75-B840-8FA0CCA17E86}" destId="{1FB3B903-6E4C-4D57-901F-1E46E2A6D0E7}" srcOrd="2" destOrd="0" presId="urn:microsoft.com/office/officeart/2018/2/layout/IconLabelList"/>
    <dgm:cxn modelId="{A0D6D9A7-C60A-4A6B-930A-350E21C8ABE9}" type="presParOf" srcId="{58EDD0B6-6B92-43D5-88F7-6F27965D0EBA}" destId="{7A1C9F0C-E88C-4B57-BE1A-CE6BE3BC42B0}" srcOrd="1" destOrd="0" presId="urn:microsoft.com/office/officeart/2018/2/layout/IconLabelList"/>
    <dgm:cxn modelId="{D1308B5B-C499-498E-B593-A0FC50A1D35C}" type="presParOf" srcId="{58EDD0B6-6B92-43D5-88F7-6F27965D0EBA}" destId="{DB359124-B3D2-4FA7-9B8D-F0510F79CD23}" srcOrd="2" destOrd="0" presId="urn:microsoft.com/office/officeart/2018/2/layout/IconLabelList"/>
    <dgm:cxn modelId="{E23B1F62-D76C-4E77-9E31-C68DA470FF10}" type="presParOf" srcId="{DB359124-B3D2-4FA7-9B8D-F0510F79CD23}" destId="{4B61FE09-8393-4A2D-940D-D34B77966DBA}" srcOrd="0" destOrd="0" presId="urn:microsoft.com/office/officeart/2018/2/layout/IconLabelList"/>
    <dgm:cxn modelId="{B08ACEAF-70C2-4842-884E-0F58D93B184F}" type="presParOf" srcId="{DB359124-B3D2-4FA7-9B8D-F0510F79CD23}" destId="{445D0230-8A88-430B-BF0C-9B26A116A66C}" srcOrd="1" destOrd="0" presId="urn:microsoft.com/office/officeart/2018/2/layout/IconLabelList"/>
    <dgm:cxn modelId="{7227733E-906B-4336-9983-E06C388AFA3A}" type="presParOf" srcId="{DB359124-B3D2-4FA7-9B8D-F0510F79CD23}" destId="{0C24CF7E-0217-455E-94BD-2C38F365EC13}" srcOrd="2" destOrd="0" presId="urn:microsoft.com/office/officeart/2018/2/layout/IconLabelList"/>
    <dgm:cxn modelId="{60856490-64D2-41D3-8FBC-146BE5147BEF}" type="presParOf" srcId="{58EDD0B6-6B92-43D5-88F7-6F27965D0EBA}" destId="{60108645-8AB8-421B-ABA4-370BF8A6F727}" srcOrd="3" destOrd="0" presId="urn:microsoft.com/office/officeart/2018/2/layout/IconLabelList"/>
    <dgm:cxn modelId="{3F222F34-B27D-4C55-BCBC-16B407B9EFCE}" type="presParOf" srcId="{58EDD0B6-6B92-43D5-88F7-6F27965D0EBA}" destId="{00322C06-DAC1-4CAD-8C1C-70C29E63D63C}" srcOrd="4" destOrd="0" presId="urn:microsoft.com/office/officeart/2018/2/layout/IconLabelList"/>
    <dgm:cxn modelId="{EBDF202D-9814-4673-A7AB-C9A4F7AB2EF3}" type="presParOf" srcId="{00322C06-DAC1-4CAD-8C1C-70C29E63D63C}" destId="{463DB7AA-FAEC-4CD0-B558-B816443D8A4F}" srcOrd="0" destOrd="0" presId="urn:microsoft.com/office/officeart/2018/2/layout/IconLabelList"/>
    <dgm:cxn modelId="{71513E35-E481-4E8A-B0DD-B35CB87D4806}" type="presParOf" srcId="{00322C06-DAC1-4CAD-8C1C-70C29E63D63C}" destId="{A7D1D7D9-D8C1-4E03-8562-CF869EBE3874}" srcOrd="1" destOrd="0" presId="urn:microsoft.com/office/officeart/2018/2/layout/IconLabelList"/>
    <dgm:cxn modelId="{75734FB6-2C0B-4290-916C-66A5B0D96436}" type="presParOf" srcId="{00322C06-DAC1-4CAD-8C1C-70C29E63D63C}" destId="{845A6B09-DB13-42FC-9318-E631DB6FACBC}"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14AA34B-FB2F-46DA-99D7-CF9A317961F4}"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A741FD7-A1D2-4767-9D53-AF87C1038B1B}">
      <dgm:prSet/>
      <dgm:spPr/>
      <dgm:t>
        <a:bodyPr/>
        <a:lstStyle/>
        <a:p>
          <a:r>
            <a:rPr lang="en-US" dirty="0"/>
            <a:t>Collecting data </a:t>
          </a:r>
        </a:p>
      </dgm:t>
    </dgm:pt>
    <dgm:pt modelId="{D8690DD0-08B5-4CCF-8F53-C59403187C99}" type="parTrans" cxnId="{D2580C31-2A86-4219-8158-6632C19991E2}">
      <dgm:prSet/>
      <dgm:spPr/>
      <dgm:t>
        <a:bodyPr/>
        <a:lstStyle/>
        <a:p>
          <a:endParaRPr lang="en-US"/>
        </a:p>
      </dgm:t>
    </dgm:pt>
    <dgm:pt modelId="{76C840FC-92B7-4953-A0BF-C5F19C536AF9}" type="sibTrans" cxnId="{D2580C31-2A86-4219-8158-6632C19991E2}">
      <dgm:prSet/>
      <dgm:spPr/>
      <dgm:t>
        <a:bodyPr/>
        <a:lstStyle/>
        <a:p>
          <a:endParaRPr lang="en-US"/>
        </a:p>
      </dgm:t>
    </dgm:pt>
    <dgm:pt modelId="{42702061-EFE6-43DD-9C00-1B55A243D924}">
      <dgm:prSet/>
      <dgm:spPr/>
      <dgm:t>
        <a:bodyPr/>
        <a:lstStyle/>
        <a:p>
          <a:r>
            <a:rPr lang="en-US" dirty="0"/>
            <a:t>Monitoring the data </a:t>
          </a:r>
        </a:p>
      </dgm:t>
    </dgm:pt>
    <dgm:pt modelId="{15704A44-E9A2-4D9B-9561-15BA0A940403}" type="parTrans" cxnId="{19398F2B-FDF3-4986-B149-6A47A58D0506}">
      <dgm:prSet/>
      <dgm:spPr/>
      <dgm:t>
        <a:bodyPr/>
        <a:lstStyle/>
        <a:p>
          <a:endParaRPr lang="en-US"/>
        </a:p>
      </dgm:t>
    </dgm:pt>
    <dgm:pt modelId="{9DDFA2EB-14FD-4D11-8758-958EEC348B05}" type="sibTrans" cxnId="{19398F2B-FDF3-4986-B149-6A47A58D0506}">
      <dgm:prSet/>
      <dgm:spPr/>
      <dgm:t>
        <a:bodyPr/>
        <a:lstStyle/>
        <a:p>
          <a:endParaRPr lang="en-US"/>
        </a:p>
      </dgm:t>
    </dgm:pt>
    <dgm:pt modelId="{1AFDE787-9CEB-409F-A9C8-EBCA8A535E24}">
      <dgm:prSet/>
      <dgm:spPr/>
      <dgm:t>
        <a:bodyPr/>
        <a:lstStyle/>
        <a:p>
          <a:r>
            <a:rPr lang="en-US" dirty="0"/>
            <a:t>Patient’s case stability </a:t>
          </a:r>
        </a:p>
      </dgm:t>
    </dgm:pt>
    <dgm:pt modelId="{F78FDC10-FEA6-4E71-868F-8546F6BEE197}" type="parTrans" cxnId="{4E2AC5C7-81C9-4BA0-B4B1-562536A6D08A}">
      <dgm:prSet/>
      <dgm:spPr/>
      <dgm:t>
        <a:bodyPr/>
        <a:lstStyle/>
        <a:p>
          <a:endParaRPr lang="en-US"/>
        </a:p>
      </dgm:t>
    </dgm:pt>
    <dgm:pt modelId="{E770DCB5-FE11-4D0E-9372-35F39FEE00E1}" type="sibTrans" cxnId="{4E2AC5C7-81C9-4BA0-B4B1-562536A6D08A}">
      <dgm:prSet/>
      <dgm:spPr/>
      <dgm:t>
        <a:bodyPr/>
        <a:lstStyle/>
        <a:p>
          <a:endParaRPr lang="en-US"/>
        </a:p>
      </dgm:t>
    </dgm:pt>
    <dgm:pt modelId="{EDF5DA9D-7B29-448C-A843-5E98E15B6ABD}">
      <dgm:prSet/>
      <dgm:spPr/>
      <dgm:t>
        <a:bodyPr/>
        <a:lstStyle/>
        <a:p>
          <a:r>
            <a:rPr lang="en-US" dirty="0"/>
            <a:t>Patient’s case instability </a:t>
          </a:r>
        </a:p>
      </dgm:t>
    </dgm:pt>
    <dgm:pt modelId="{568CE7F2-A9A8-4D0A-A627-3522D5A2063D}" type="parTrans" cxnId="{DE258A61-9444-4736-AEAB-E916BF9523DE}">
      <dgm:prSet/>
      <dgm:spPr/>
      <dgm:t>
        <a:bodyPr/>
        <a:lstStyle/>
        <a:p>
          <a:endParaRPr lang="en-US"/>
        </a:p>
      </dgm:t>
    </dgm:pt>
    <dgm:pt modelId="{3744B623-0659-4E47-97D8-A54ABABE9295}" type="sibTrans" cxnId="{DE258A61-9444-4736-AEAB-E916BF9523DE}">
      <dgm:prSet/>
      <dgm:spPr/>
      <dgm:t>
        <a:bodyPr/>
        <a:lstStyle/>
        <a:p>
          <a:endParaRPr lang="en-US"/>
        </a:p>
      </dgm:t>
    </dgm:pt>
    <dgm:pt modelId="{D5352B13-904D-4226-B09F-B2ACE15AD7C1}" type="pres">
      <dgm:prSet presAssocID="{614AA34B-FB2F-46DA-99D7-CF9A317961F4}" presName="root" presStyleCnt="0">
        <dgm:presLayoutVars>
          <dgm:dir/>
          <dgm:resizeHandles val="exact"/>
        </dgm:presLayoutVars>
      </dgm:prSet>
      <dgm:spPr/>
    </dgm:pt>
    <dgm:pt modelId="{646C03BB-ACDF-4E72-A399-50C70777905D}" type="pres">
      <dgm:prSet presAssocID="{8A741FD7-A1D2-4767-9D53-AF87C1038B1B}" presName="compNode" presStyleCnt="0"/>
      <dgm:spPr/>
    </dgm:pt>
    <dgm:pt modelId="{9314EF97-512D-4383-A32A-767B9F841537}" type="pres">
      <dgm:prSet presAssocID="{8A741FD7-A1D2-4767-9D53-AF87C1038B1B}" presName="bgRect" presStyleLbl="bgShp" presStyleIdx="0" presStyleCnt="4"/>
      <dgm:spPr/>
    </dgm:pt>
    <dgm:pt modelId="{EF3DE241-2268-460F-9B8D-1358B6DE7616}" type="pres">
      <dgm:prSet presAssocID="{8A741FD7-A1D2-4767-9D53-AF87C1038B1B}"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ethoscope"/>
        </a:ext>
      </dgm:extLst>
    </dgm:pt>
    <dgm:pt modelId="{D6D5F40F-8083-4119-BB59-1C7E145AFC1F}" type="pres">
      <dgm:prSet presAssocID="{8A741FD7-A1D2-4767-9D53-AF87C1038B1B}" presName="spaceRect" presStyleCnt="0"/>
      <dgm:spPr/>
    </dgm:pt>
    <dgm:pt modelId="{BAE27C12-7814-4337-B944-DFBA1B2142A6}" type="pres">
      <dgm:prSet presAssocID="{8A741FD7-A1D2-4767-9D53-AF87C1038B1B}" presName="parTx" presStyleLbl="revTx" presStyleIdx="0" presStyleCnt="4">
        <dgm:presLayoutVars>
          <dgm:chMax val="0"/>
          <dgm:chPref val="0"/>
        </dgm:presLayoutVars>
      </dgm:prSet>
      <dgm:spPr/>
    </dgm:pt>
    <dgm:pt modelId="{A4756134-A8ED-41EC-93BA-92CC5F863550}" type="pres">
      <dgm:prSet presAssocID="{76C840FC-92B7-4953-A0BF-C5F19C536AF9}" presName="sibTrans" presStyleCnt="0"/>
      <dgm:spPr/>
    </dgm:pt>
    <dgm:pt modelId="{FC4A5B5E-E6D7-4C57-B452-61419C2CF32D}" type="pres">
      <dgm:prSet presAssocID="{42702061-EFE6-43DD-9C00-1B55A243D924}" presName="compNode" presStyleCnt="0"/>
      <dgm:spPr/>
    </dgm:pt>
    <dgm:pt modelId="{84D93758-36CA-49E3-A015-C260ADB5AF49}" type="pres">
      <dgm:prSet presAssocID="{42702061-EFE6-43DD-9C00-1B55A243D924}" presName="bgRect" presStyleLbl="bgShp" presStyleIdx="1" presStyleCnt="4"/>
      <dgm:spPr/>
    </dgm:pt>
    <dgm:pt modelId="{446006E6-C074-4E75-835A-FA4488CFABC0}" type="pres">
      <dgm:prSet presAssocID="{42702061-EFE6-43DD-9C00-1B55A243D924}"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E11342A8-5E1B-4EBC-B1A3-3B632488BA9A}" type="pres">
      <dgm:prSet presAssocID="{42702061-EFE6-43DD-9C00-1B55A243D924}" presName="spaceRect" presStyleCnt="0"/>
      <dgm:spPr/>
    </dgm:pt>
    <dgm:pt modelId="{D831BF78-ED1E-4BCA-8394-214890D2C7FB}" type="pres">
      <dgm:prSet presAssocID="{42702061-EFE6-43DD-9C00-1B55A243D924}" presName="parTx" presStyleLbl="revTx" presStyleIdx="1" presStyleCnt="4">
        <dgm:presLayoutVars>
          <dgm:chMax val="0"/>
          <dgm:chPref val="0"/>
        </dgm:presLayoutVars>
      </dgm:prSet>
      <dgm:spPr/>
    </dgm:pt>
    <dgm:pt modelId="{FF7C9CDA-CA49-49F3-8AC7-1B51AD6E2E55}" type="pres">
      <dgm:prSet presAssocID="{9DDFA2EB-14FD-4D11-8758-958EEC348B05}" presName="sibTrans" presStyleCnt="0"/>
      <dgm:spPr/>
    </dgm:pt>
    <dgm:pt modelId="{3053B413-A2D6-44AB-8A52-108AC3C093AB}" type="pres">
      <dgm:prSet presAssocID="{1AFDE787-9CEB-409F-A9C8-EBCA8A535E24}" presName="compNode" presStyleCnt="0"/>
      <dgm:spPr/>
    </dgm:pt>
    <dgm:pt modelId="{4F9F7355-AA27-4568-BDBA-97AC16870C8F}" type="pres">
      <dgm:prSet presAssocID="{1AFDE787-9CEB-409F-A9C8-EBCA8A535E24}" presName="bgRect" presStyleLbl="bgShp" presStyleIdx="2" presStyleCnt="4"/>
      <dgm:spPr/>
    </dgm:pt>
    <dgm:pt modelId="{3AE461A3-25D5-4911-B3B9-F56B2B72414C}" type="pres">
      <dgm:prSet presAssocID="{1AFDE787-9CEB-409F-A9C8-EBCA8A535E24}"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Gears"/>
        </a:ext>
      </dgm:extLst>
    </dgm:pt>
    <dgm:pt modelId="{09792B02-02BE-4D37-A1C0-ED9FC00873D6}" type="pres">
      <dgm:prSet presAssocID="{1AFDE787-9CEB-409F-A9C8-EBCA8A535E24}" presName="spaceRect" presStyleCnt="0"/>
      <dgm:spPr/>
    </dgm:pt>
    <dgm:pt modelId="{BF1DEDA3-17FC-4436-B0EE-AE8494499CF7}" type="pres">
      <dgm:prSet presAssocID="{1AFDE787-9CEB-409F-A9C8-EBCA8A535E24}" presName="parTx" presStyleLbl="revTx" presStyleIdx="2" presStyleCnt="4">
        <dgm:presLayoutVars>
          <dgm:chMax val="0"/>
          <dgm:chPref val="0"/>
        </dgm:presLayoutVars>
      </dgm:prSet>
      <dgm:spPr/>
    </dgm:pt>
    <dgm:pt modelId="{2B297AB0-64FA-4327-AA65-EDE3A16C42AE}" type="pres">
      <dgm:prSet presAssocID="{E770DCB5-FE11-4D0E-9372-35F39FEE00E1}" presName="sibTrans" presStyleCnt="0"/>
      <dgm:spPr/>
    </dgm:pt>
    <dgm:pt modelId="{50C69F8B-23DB-4EEA-963A-BCF1A5A89E9D}" type="pres">
      <dgm:prSet presAssocID="{EDF5DA9D-7B29-448C-A843-5E98E15B6ABD}" presName="compNode" presStyleCnt="0"/>
      <dgm:spPr/>
    </dgm:pt>
    <dgm:pt modelId="{E899D499-7D0F-4B95-BF28-0447AB256EEE}" type="pres">
      <dgm:prSet presAssocID="{EDF5DA9D-7B29-448C-A843-5E98E15B6ABD}" presName="bgRect" presStyleLbl="bgShp" presStyleIdx="3" presStyleCnt="4"/>
      <dgm:spPr/>
    </dgm:pt>
    <dgm:pt modelId="{F3C4A8CE-E598-415C-BAA0-B993CA5CAD7C}" type="pres">
      <dgm:prSet presAssocID="{EDF5DA9D-7B29-448C-A843-5E98E15B6ABD}"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wnward trend"/>
        </a:ext>
      </dgm:extLst>
    </dgm:pt>
    <dgm:pt modelId="{03973EDC-CD8E-4C1C-9EDC-4858330ADEE8}" type="pres">
      <dgm:prSet presAssocID="{EDF5DA9D-7B29-448C-A843-5E98E15B6ABD}" presName="spaceRect" presStyleCnt="0"/>
      <dgm:spPr/>
    </dgm:pt>
    <dgm:pt modelId="{8938B408-D769-4BFF-B174-C68E01C60E23}" type="pres">
      <dgm:prSet presAssocID="{EDF5DA9D-7B29-448C-A843-5E98E15B6ABD}" presName="parTx" presStyleLbl="revTx" presStyleIdx="3" presStyleCnt="4">
        <dgm:presLayoutVars>
          <dgm:chMax val="0"/>
          <dgm:chPref val="0"/>
        </dgm:presLayoutVars>
      </dgm:prSet>
      <dgm:spPr/>
    </dgm:pt>
  </dgm:ptLst>
  <dgm:cxnLst>
    <dgm:cxn modelId="{97578E27-3A7C-4D72-A3D8-437BEE2F49DB}" type="presOf" srcId="{614AA34B-FB2F-46DA-99D7-CF9A317961F4}" destId="{D5352B13-904D-4226-B09F-B2ACE15AD7C1}" srcOrd="0" destOrd="0" presId="urn:microsoft.com/office/officeart/2018/2/layout/IconVerticalSolidList"/>
    <dgm:cxn modelId="{19398F2B-FDF3-4986-B149-6A47A58D0506}" srcId="{614AA34B-FB2F-46DA-99D7-CF9A317961F4}" destId="{42702061-EFE6-43DD-9C00-1B55A243D924}" srcOrd="1" destOrd="0" parTransId="{15704A44-E9A2-4D9B-9561-15BA0A940403}" sibTransId="{9DDFA2EB-14FD-4D11-8758-958EEC348B05}"/>
    <dgm:cxn modelId="{D2580C31-2A86-4219-8158-6632C19991E2}" srcId="{614AA34B-FB2F-46DA-99D7-CF9A317961F4}" destId="{8A741FD7-A1D2-4767-9D53-AF87C1038B1B}" srcOrd="0" destOrd="0" parTransId="{D8690DD0-08B5-4CCF-8F53-C59403187C99}" sibTransId="{76C840FC-92B7-4953-A0BF-C5F19C536AF9}"/>
    <dgm:cxn modelId="{6D034635-DB1B-41B1-8A7B-76B81C846962}" type="presOf" srcId="{42702061-EFE6-43DD-9C00-1B55A243D924}" destId="{D831BF78-ED1E-4BCA-8394-214890D2C7FB}" srcOrd="0" destOrd="0" presId="urn:microsoft.com/office/officeart/2018/2/layout/IconVerticalSolidList"/>
    <dgm:cxn modelId="{DE258A61-9444-4736-AEAB-E916BF9523DE}" srcId="{614AA34B-FB2F-46DA-99D7-CF9A317961F4}" destId="{EDF5DA9D-7B29-448C-A843-5E98E15B6ABD}" srcOrd="3" destOrd="0" parTransId="{568CE7F2-A9A8-4D0A-A627-3522D5A2063D}" sibTransId="{3744B623-0659-4E47-97D8-A54ABABE9295}"/>
    <dgm:cxn modelId="{5BBF3B43-BB89-4228-805D-22E87A68B7D2}" type="presOf" srcId="{8A741FD7-A1D2-4767-9D53-AF87C1038B1B}" destId="{BAE27C12-7814-4337-B944-DFBA1B2142A6}" srcOrd="0" destOrd="0" presId="urn:microsoft.com/office/officeart/2018/2/layout/IconVerticalSolidList"/>
    <dgm:cxn modelId="{6524D19C-0C8C-4F12-82A3-AEA023BB9EEB}" type="presOf" srcId="{1AFDE787-9CEB-409F-A9C8-EBCA8A535E24}" destId="{BF1DEDA3-17FC-4436-B0EE-AE8494499CF7}" srcOrd="0" destOrd="0" presId="urn:microsoft.com/office/officeart/2018/2/layout/IconVerticalSolidList"/>
    <dgm:cxn modelId="{4E2AC5C7-81C9-4BA0-B4B1-562536A6D08A}" srcId="{614AA34B-FB2F-46DA-99D7-CF9A317961F4}" destId="{1AFDE787-9CEB-409F-A9C8-EBCA8A535E24}" srcOrd="2" destOrd="0" parTransId="{F78FDC10-FEA6-4E71-868F-8546F6BEE197}" sibTransId="{E770DCB5-FE11-4D0E-9372-35F39FEE00E1}"/>
    <dgm:cxn modelId="{EEBE45D3-3BF0-4E10-81E9-AA9B612FBC6F}" type="presOf" srcId="{EDF5DA9D-7B29-448C-A843-5E98E15B6ABD}" destId="{8938B408-D769-4BFF-B174-C68E01C60E23}" srcOrd="0" destOrd="0" presId="urn:microsoft.com/office/officeart/2018/2/layout/IconVerticalSolidList"/>
    <dgm:cxn modelId="{33C56728-664A-47A6-B633-D7F3659E7314}" type="presParOf" srcId="{D5352B13-904D-4226-B09F-B2ACE15AD7C1}" destId="{646C03BB-ACDF-4E72-A399-50C70777905D}" srcOrd="0" destOrd="0" presId="urn:microsoft.com/office/officeart/2018/2/layout/IconVerticalSolidList"/>
    <dgm:cxn modelId="{5A292C7E-E1F8-4F33-98EA-24A96C3F9C6D}" type="presParOf" srcId="{646C03BB-ACDF-4E72-A399-50C70777905D}" destId="{9314EF97-512D-4383-A32A-767B9F841537}" srcOrd="0" destOrd="0" presId="urn:microsoft.com/office/officeart/2018/2/layout/IconVerticalSolidList"/>
    <dgm:cxn modelId="{382E049A-EC84-48C9-BB47-9DAABF0BE1A7}" type="presParOf" srcId="{646C03BB-ACDF-4E72-A399-50C70777905D}" destId="{EF3DE241-2268-460F-9B8D-1358B6DE7616}" srcOrd="1" destOrd="0" presId="urn:microsoft.com/office/officeart/2018/2/layout/IconVerticalSolidList"/>
    <dgm:cxn modelId="{8CD5857F-4DA7-4F6B-AE33-F12884AA1856}" type="presParOf" srcId="{646C03BB-ACDF-4E72-A399-50C70777905D}" destId="{D6D5F40F-8083-4119-BB59-1C7E145AFC1F}" srcOrd="2" destOrd="0" presId="urn:microsoft.com/office/officeart/2018/2/layout/IconVerticalSolidList"/>
    <dgm:cxn modelId="{CDAA2ED0-D504-4E6E-B4D1-AC45FBCD63CA}" type="presParOf" srcId="{646C03BB-ACDF-4E72-A399-50C70777905D}" destId="{BAE27C12-7814-4337-B944-DFBA1B2142A6}" srcOrd="3" destOrd="0" presId="urn:microsoft.com/office/officeart/2018/2/layout/IconVerticalSolidList"/>
    <dgm:cxn modelId="{21605D97-EB3D-47D3-AF2A-DAAB9685CB12}" type="presParOf" srcId="{D5352B13-904D-4226-B09F-B2ACE15AD7C1}" destId="{A4756134-A8ED-41EC-93BA-92CC5F863550}" srcOrd="1" destOrd="0" presId="urn:microsoft.com/office/officeart/2018/2/layout/IconVerticalSolidList"/>
    <dgm:cxn modelId="{BD41F543-10FC-47EC-BE55-4A29AAFF3184}" type="presParOf" srcId="{D5352B13-904D-4226-B09F-B2ACE15AD7C1}" destId="{FC4A5B5E-E6D7-4C57-B452-61419C2CF32D}" srcOrd="2" destOrd="0" presId="urn:microsoft.com/office/officeart/2018/2/layout/IconVerticalSolidList"/>
    <dgm:cxn modelId="{3220164E-EAC9-4594-821C-276F45E9179F}" type="presParOf" srcId="{FC4A5B5E-E6D7-4C57-B452-61419C2CF32D}" destId="{84D93758-36CA-49E3-A015-C260ADB5AF49}" srcOrd="0" destOrd="0" presId="urn:microsoft.com/office/officeart/2018/2/layout/IconVerticalSolidList"/>
    <dgm:cxn modelId="{187A2F6C-5568-4415-86D9-470F9CBAF744}" type="presParOf" srcId="{FC4A5B5E-E6D7-4C57-B452-61419C2CF32D}" destId="{446006E6-C074-4E75-835A-FA4488CFABC0}" srcOrd="1" destOrd="0" presId="urn:microsoft.com/office/officeart/2018/2/layout/IconVerticalSolidList"/>
    <dgm:cxn modelId="{37EF7ABB-CFEC-4124-BB91-A248B2F53C62}" type="presParOf" srcId="{FC4A5B5E-E6D7-4C57-B452-61419C2CF32D}" destId="{E11342A8-5E1B-4EBC-B1A3-3B632488BA9A}" srcOrd="2" destOrd="0" presId="urn:microsoft.com/office/officeart/2018/2/layout/IconVerticalSolidList"/>
    <dgm:cxn modelId="{CC7F2F59-FD38-4D77-AC27-0DEB23810BEF}" type="presParOf" srcId="{FC4A5B5E-E6D7-4C57-B452-61419C2CF32D}" destId="{D831BF78-ED1E-4BCA-8394-214890D2C7FB}" srcOrd="3" destOrd="0" presId="urn:microsoft.com/office/officeart/2018/2/layout/IconVerticalSolidList"/>
    <dgm:cxn modelId="{F17EE4B9-76F6-4AA5-AF2B-A4BA56B3B09A}" type="presParOf" srcId="{D5352B13-904D-4226-B09F-B2ACE15AD7C1}" destId="{FF7C9CDA-CA49-49F3-8AC7-1B51AD6E2E55}" srcOrd="3" destOrd="0" presId="urn:microsoft.com/office/officeart/2018/2/layout/IconVerticalSolidList"/>
    <dgm:cxn modelId="{75FE9761-ED7D-45F0-964C-EDAFFB6126B5}" type="presParOf" srcId="{D5352B13-904D-4226-B09F-B2ACE15AD7C1}" destId="{3053B413-A2D6-44AB-8A52-108AC3C093AB}" srcOrd="4" destOrd="0" presId="urn:microsoft.com/office/officeart/2018/2/layout/IconVerticalSolidList"/>
    <dgm:cxn modelId="{D7EB8E0D-0679-4F84-A8DF-06E6E320A358}" type="presParOf" srcId="{3053B413-A2D6-44AB-8A52-108AC3C093AB}" destId="{4F9F7355-AA27-4568-BDBA-97AC16870C8F}" srcOrd="0" destOrd="0" presId="urn:microsoft.com/office/officeart/2018/2/layout/IconVerticalSolidList"/>
    <dgm:cxn modelId="{538993F5-EA22-4645-A70F-BFE80935D3F8}" type="presParOf" srcId="{3053B413-A2D6-44AB-8A52-108AC3C093AB}" destId="{3AE461A3-25D5-4911-B3B9-F56B2B72414C}" srcOrd="1" destOrd="0" presId="urn:microsoft.com/office/officeart/2018/2/layout/IconVerticalSolidList"/>
    <dgm:cxn modelId="{C0044039-86A2-4CC1-89E1-F24B89E38115}" type="presParOf" srcId="{3053B413-A2D6-44AB-8A52-108AC3C093AB}" destId="{09792B02-02BE-4D37-A1C0-ED9FC00873D6}" srcOrd="2" destOrd="0" presId="urn:microsoft.com/office/officeart/2018/2/layout/IconVerticalSolidList"/>
    <dgm:cxn modelId="{E422E7CD-9958-4FDE-A902-26830A58703E}" type="presParOf" srcId="{3053B413-A2D6-44AB-8A52-108AC3C093AB}" destId="{BF1DEDA3-17FC-4436-B0EE-AE8494499CF7}" srcOrd="3" destOrd="0" presId="urn:microsoft.com/office/officeart/2018/2/layout/IconVerticalSolidList"/>
    <dgm:cxn modelId="{19366716-8E77-46C6-9E79-3A0521283162}" type="presParOf" srcId="{D5352B13-904D-4226-B09F-B2ACE15AD7C1}" destId="{2B297AB0-64FA-4327-AA65-EDE3A16C42AE}" srcOrd="5" destOrd="0" presId="urn:microsoft.com/office/officeart/2018/2/layout/IconVerticalSolidList"/>
    <dgm:cxn modelId="{D1C4AC52-EFC0-492B-AC60-12BDBA5E5540}" type="presParOf" srcId="{D5352B13-904D-4226-B09F-B2ACE15AD7C1}" destId="{50C69F8B-23DB-4EEA-963A-BCF1A5A89E9D}" srcOrd="6" destOrd="0" presId="urn:microsoft.com/office/officeart/2018/2/layout/IconVerticalSolidList"/>
    <dgm:cxn modelId="{D867C256-CC0E-48FF-B2BA-40BEDCB004C1}" type="presParOf" srcId="{50C69F8B-23DB-4EEA-963A-BCF1A5A89E9D}" destId="{E899D499-7D0F-4B95-BF28-0447AB256EEE}" srcOrd="0" destOrd="0" presId="urn:microsoft.com/office/officeart/2018/2/layout/IconVerticalSolidList"/>
    <dgm:cxn modelId="{F971A7E6-FE8D-4B67-9476-5A7AAEB3D601}" type="presParOf" srcId="{50C69F8B-23DB-4EEA-963A-BCF1A5A89E9D}" destId="{F3C4A8CE-E598-415C-BAA0-B993CA5CAD7C}" srcOrd="1" destOrd="0" presId="urn:microsoft.com/office/officeart/2018/2/layout/IconVerticalSolidList"/>
    <dgm:cxn modelId="{1765355A-0705-4B78-B88C-D78C116CDFBB}" type="presParOf" srcId="{50C69F8B-23DB-4EEA-963A-BCF1A5A89E9D}" destId="{03973EDC-CD8E-4C1C-9EDC-4858330ADEE8}" srcOrd="2" destOrd="0" presId="urn:microsoft.com/office/officeart/2018/2/layout/IconVerticalSolidList"/>
    <dgm:cxn modelId="{4DE06543-72A1-4246-A51A-33FB25F2FBDF}" type="presParOf" srcId="{50C69F8B-23DB-4EEA-963A-BCF1A5A89E9D}" destId="{8938B408-D769-4BFF-B174-C68E01C60E23}" srcOrd="3" destOrd="0" presId="urn:microsoft.com/office/officeart/2018/2/layout/IconVerticalSoli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ECC2644-EFF8-4026-A92F-17143BD8166C}"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3266B49-B6EC-46CE-A885-E6E8005B9FD6}">
      <dgm:prSet/>
      <dgm:spPr/>
      <dgm:t>
        <a:bodyPr/>
        <a:lstStyle/>
        <a:p>
          <a:r>
            <a:rPr lang="en-US" dirty="0"/>
            <a:t>System consists of three main parts:</a:t>
          </a:r>
        </a:p>
      </dgm:t>
    </dgm:pt>
    <dgm:pt modelId="{7E5D8290-AB63-4C16-B456-3AB990B215ED}" type="parTrans" cxnId="{D7958D4F-9222-475B-BDEC-4EB7D1FBC7A1}">
      <dgm:prSet/>
      <dgm:spPr/>
      <dgm:t>
        <a:bodyPr/>
        <a:lstStyle/>
        <a:p>
          <a:endParaRPr lang="en-US"/>
        </a:p>
      </dgm:t>
    </dgm:pt>
    <dgm:pt modelId="{A9AEB29B-23E8-409D-83F3-EEC135578A6C}" type="sibTrans" cxnId="{D7958D4F-9222-475B-BDEC-4EB7D1FBC7A1}">
      <dgm:prSet/>
      <dgm:spPr/>
      <dgm:t>
        <a:bodyPr/>
        <a:lstStyle/>
        <a:p>
          <a:endParaRPr lang="en-US"/>
        </a:p>
      </dgm:t>
    </dgm:pt>
    <dgm:pt modelId="{34725BAE-48C8-45EB-8D00-045024098D61}">
      <dgm:prSet/>
      <dgm:spPr/>
      <dgm:t>
        <a:bodyPr/>
        <a:lstStyle/>
        <a:p>
          <a:r>
            <a:rPr lang="en-US" dirty="0"/>
            <a:t>First part is the medicine or medico box </a:t>
          </a:r>
        </a:p>
      </dgm:t>
    </dgm:pt>
    <dgm:pt modelId="{CCCB9FA7-F989-470E-8962-0781AF4F096F}" type="parTrans" cxnId="{A14DF554-BD3A-4A23-868C-D90449244665}">
      <dgm:prSet/>
      <dgm:spPr/>
      <dgm:t>
        <a:bodyPr/>
        <a:lstStyle/>
        <a:p>
          <a:endParaRPr lang="en-US"/>
        </a:p>
      </dgm:t>
    </dgm:pt>
    <dgm:pt modelId="{AA6E6441-C8D2-4E46-AAD6-61DCD2032E11}" type="sibTrans" cxnId="{A14DF554-BD3A-4A23-868C-D90449244665}">
      <dgm:prSet/>
      <dgm:spPr/>
      <dgm:t>
        <a:bodyPr/>
        <a:lstStyle/>
        <a:p>
          <a:endParaRPr lang="en-US"/>
        </a:p>
      </dgm:t>
    </dgm:pt>
    <dgm:pt modelId="{F451BCFF-1D28-4687-A6C7-4BD06EEC423B}">
      <dgm:prSet/>
      <dgm:spPr/>
      <dgm:t>
        <a:bodyPr/>
        <a:lstStyle/>
        <a:p>
          <a:r>
            <a:rPr lang="en-US"/>
            <a:t>The second part is the robot unit</a:t>
          </a:r>
        </a:p>
      </dgm:t>
    </dgm:pt>
    <dgm:pt modelId="{6C9DE06D-0776-4A0C-AA8E-11B3A262D82B}" type="parTrans" cxnId="{AEE8ACCE-4458-4A41-868C-E7004A5AD5F6}">
      <dgm:prSet/>
      <dgm:spPr/>
      <dgm:t>
        <a:bodyPr/>
        <a:lstStyle/>
        <a:p>
          <a:endParaRPr lang="en-US"/>
        </a:p>
      </dgm:t>
    </dgm:pt>
    <dgm:pt modelId="{C99EEAAC-CA06-4979-9943-9ED69FD15B11}" type="sibTrans" cxnId="{AEE8ACCE-4458-4A41-868C-E7004A5AD5F6}">
      <dgm:prSet/>
      <dgm:spPr/>
      <dgm:t>
        <a:bodyPr/>
        <a:lstStyle/>
        <a:p>
          <a:endParaRPr lang="en-US"/>
        </a:p>
      </dgm:t>
    </dgm:pt>
    <dgm:pt modelId="{8148B67F-B535-47D7-BEC0-9ADD34E3C8FD}">
      <dgm:prSet/>
      <dgm:spPr/>
      <dgm:t>
        <a:bodyPr/>
        <a:lstStyle/>
        <a:p>
          <a:r>
            <a:rPr lang="en-US"/>
            <a:t>The route of the robot unit</a:t>
          </a:r>
        </a:p>
      </dgm:t>
    </dgm:pt>
    <dgm:pt modelId="{CD06ABE0-2ADE-461F-9A3B-7AAE7F1CCED5}" type="parTrans" cxnId="{4C2640A1-7196-416C-A8B2-0F7538C1B831}">
      <dgm:prSet/>
      <dgm:spPr/>
      <dgm:t>
        <a:bodyPr/>
        <a:lstStyle/>
        <a:p>
          <a:endParaRPr lang="en-US"/>
        </a:p>
      </dgm:t>
    </dgm:pt>
    <dgm:pt modelId="{2800ADDE-129F-4CED-BFE5-6959A1FA7E9F}" type="sibTrans" cxnId="{4C2640A1-7196-416C-A8B2-0F7538C1B831}">
      <dgm:prSet/>
      <dgm:spPr/>
      <dgm:t>
        <a:bodyPr/>
        <a:lstStyle/>
        <a:p>
          <a:endParaRPr lang="en-US"/>
        </a:p>
      </dgm:t>
    </dgm:pt>
    <dgm:pt modelId="{E3C48D2B-57E8-4785-A751-E1F45CCE7A14}" type="pres">
      <dgm:prSet presAssocID="{FECC2644-EFF8-4026-A92F-17143BD8166C}" presName="outerComposite" presStyleCnt="0">
        <dgm:presLayoutVars>
          <dgm:chMax val="5"/>
          <dgm:dir/>
          <dgm:resizeHandles val="exact"/>
        </dgm:presLayoutVars>
      </dgm:prSet>
      <dgm:spPr/>
    </dgm:pt>
    <dgm:pt modelId="{F33D6D21-C0EE-4F2D-BBD0-E4F71074A42E}" type="pres">
      <dgm:prSet presAssocID="{FECC2644-EFF8-4026-A92F-17143BD8166C}" presName="dummyMaxCanvas" presStyleCnt="0">
        <dgm:presLayoutVars/>
      </dgm:prSet>
      <dgm:spPr/>
    </dgm:pt>
    <dgm:pt modelId="{5AE4E375-3989-4081-9CDB-036589825BF9}" type="pres">
      <dgm:prSet presAssocID="{FECC2644-EFF8-4026-A92F-17143BD8166C}" presName="FourNodes_1" presStyleLbl="node1" presStyleIdx="0" presStyleCnt="4">
        <dgm:presLayoutVars>
          <dgm:bulletEnabled val="1"/>
        </dgm:presLayoutVars>
      </dgm:prSet>
      <dgm:spPr/>
    </dgm:pt>
    <dgm:pt modelId="{F7201216-B624-4F01-B28D-9263F0B72681}" type="pres">
      <dgm:prSet presAssocID="{FECC2644-EFF8-4026-A92F-17143BD8166C}" presName="FourNodes_2" presStyleLbl="node1" presStyleIdx="1" presStyleCnt="4">
        <dgm:presLayoutVars>
          <dgm:bulletEnabled val="1"/>
        </dgm:presLayoutVars>
      </dgm:prSet>
      <dgm:spPr/>
    </dgm:pt>
    <dgm:pt modelId="{E305D691-BC47-48A1-8712-D9F403C89808}" type="pres">
      <dgm:prSet presAssocID="{FECC2644-EFF8-4026-A92F-17143BD8166C}" presName="FourNodes_3" presStyleLbl="node1" presStyleIdx="2" presStyleCnt="4">
        <dgm:presLayoutVars>
          <dgm:bulletEnabled val="1"/>
        </dgm:presLayoutVars>
      </dgm:prSet>
      <dgm:spPr/>
    </dgm:pt>
    <dgm:pt modelId="{A53736CF-729A-4F55-A415-3CD1C868681B}" type="pres">
      <dgm:prSet presAssocID="{FECC2644-EFF8-4026-A92F-17143BD8166C}" presName="FourNodes_4" presStyleLbl="node1" presStyleIdx="3" presStyleCnt="4">
        <dgm:presLayoutVars>
          <dgm:bulletEnabled val="1"/>
        </dgm:presLayoutVars>
      </dgm:prSet>
      <dgm:spPr/>
    </dgm:pt>
    <dgm:pt modelId="{400D6689-2B08-49D8-BF4C-E271D02AD1F0}" type="pres">
      <dgm:prSet presAssocID="{FECC2644-EFF8-4026-A92F-17143BD8166C}" presName="FourConn_1-2" presStyleLbl="fgAccFollowNode1" presStyleIdx="0" presStyleCnt="3">
        <dgm:presLayoutVars>
          <dgm:bulletEnabled val="1"/>
        </dgm:presLayoutVars>
      </dgm:prSet>
      <dgm:spPr/>
    </dgm:pt>
    <dgm:pt modelId="{73409208-A8D7-4BE0-B624-C8CB1C86F8A2}" type="pres">
      <dgm:prSet presAssocID="{FECC2644-EFF8-4026-A92F-17143BD8166C}" presName="FourConn_2-3" presStyleLbl="fgAccFollowNode1" presStyleIdx="1" presStyleCnt="3">
        <dgm:presLayoutVars>
          <dgm:bulletEnabled val="1"/>
        </dgm:presLayoutVars>
      </dgm:prSet>
      <dgm:spPr/>
    </dgm:pt>
    <dgm:pt modelId="{A16720B1-B473-49B6-8FC8-14F0F9F492F2}" type="pres">
      <dgm:prSet presAssocID="{FECC2644-EFF8-4026-A92F-17143BD8166C}" presName="FourConn_3-4" presStyleLbl="fgAccFollowNode1" presStyleIdx="2" presStyleCnt="3">
        <dgm:presLayoutVars>
          <dgm:bulletEnabled val="1"/>
        </dgm:presLayoutVars>
      </dgm:prSet>
      <dgm:spPr/>
    </dgm:pt>
    <dgm:pt modelId="{EF3EBA4A-3A01-4805-BF6B-6BA9EAE4B8C9}" type="pres">
      <dgm:prSet presAssocID="{FECC2644-EFF8-4026-A92F-17143BD8166C}" presName="FourNodes_1_text" presStyleLbl="node1" presStyleIdx="3" presStyleCnt="4">
        <dgm:presLayoutVars>
          <dgm:bulletEnabled val="1"/>
        </dgm:presLayoutVars>
      </dgm:prSet>
      <dgm:spPr/>
    </dgm:pt>
    <dgm:pt modelId="{9ED6AA7A-3247-4B90-8D50-D4C0E04E96B4}" type="pres">
      <dgm:prSet presAssocID="{FECC2644-EFF8-4026-A92F-17143BD8166C}" presName="FourNodes_2_text" presStyleLbl="node1" presStyleIdx="3" presStyleCnt="4">
        <dgm:presLayoutVars>
          <dgm:bulletEnabled val="1"/>
        </dgm:presLayoutVars>
      </dgm:prSet>
      <dgm:spPr/>
    </dgm:pt>
    <dgm:pt modelId="{D368CA59-067E-44B4-B476-9C9800B11DA4}" type="pres">
      <dgm:prSet presAssocID="{FECC2644-EFF8-4026-A92F-17143BD8166C}" presName="FourNodes_3_text" presStyleLbl="node1" presStyleIdx="3" presStyleCnt="4">
        <dgm:presLayoutVars>
          <dgm:bulletEnabled val="1"/>
        </dgm:presLayoutVars>
      </dgm:prSet>
      <dgm:spPr/>
    </dgm:pt>
    <dgm:pt modelId="{8C12E077-B361-4943-8F70-D57797707565}" type="pres">
      <dgm:prSet presAssocID="{FECC2644-EFF8-4026-A92F-17143BD8166C}" presName="FourNodes_4_text" presStyleLbl="node1" presStyleIdx="3" presStyleCnt="4">
        <dgm:presLayoutVars>
          <dgm:bulletEnabled val="1"/>
        </dgm:presLayoutVars>
      </dgm:prSet>
      <dgm:spPr/>
    </dgm:pt>
  </dgm:ptLst>
  <dgm:cxnLst>
    <dgm:cxn modelId="{9DE10E01-800E-49C1-A69C-391C9BCDFC88}" type="presOf" srcId="{FECC2644-EFF8-4026-A92F-17143BD8166C}" destId="{E3C48D2B-57E8-4785-A751-E1F45CCE7A14}" srcOrd="0" destOrd="0" presId="urn:microsoft.com/office/officeart/2005/8/layout/vProcess5"/>
    <dgm:cxn modelId="{42A44706-4B10-4566-9372-7894BCEBE3C7}" type="presOf" srcId="{8148B67F-B535-47D7-BEC0-9ADD34E3C8FD}" destId="{8C12E077-B361-4943-8F70-D57797707565}" srcOrd="1" destOrd="0" presId="urn:microsoft.com/office/officeart/2005/8/layout/vProcess5"/>
    <dgm:cxn modelId="{031A4D1A-2959-4A95-AE5D-1CCA0BAB3BD9}" type="presOf" srcId="{63266B49-B6EC-46CE-A885-E6E8005B9FD6}" destId="{5AE4E375-3989-4081-9CDB-036589825BF9}" srcOrd="0" destOrd="0" presId="urn:microsoft.com/office/officeart/2005/8/layout/vProcess5"/>
    <dgm:cxn modelId="{9A2FC71D-EA8C-469A-954D-A8FCA3AEE3B8}" type="presOf" srcId="{34725BAE-48C8-45EB-8D00-045024098D61}" destId="{9ED6AA7A-3247-4B90-8D50-D4C0E04E96B4}" srcOrd="1" destOrd="0" presId="urn:microsoft.com/office/officeart/2005/8/layout/vProcess5"/>
    <dgm:cxn modelId="{3557B21E-7A1D-4092-947F-34F501E49BBB}" type="presOf" srcId="{A9AEB29B-23E8-409D-83F3-EEC135578A6C}" destId="{400D6689-2B08-49D8-BF4C-E271D02AD1F0}" srcOrd="0" destOrd="0" presId="urn:microsoft.com/office/officeart/2005/8/layout/vProcess5"/>
    <dgm:cxn modelId="{1AA6E124-CD3F-4E81-973A-7239B29CCD9B}" type="presOf" srcId="{63266B49-B6EC-46CE-A885-E6E8005B9FD6}" destId="{EF3EBA4A-3A01-4805-BF6B-6BA9EAE4B8C9}" srcOrd="1" destOrd="0" presId="urn:microsoft.com/office/officeart/2005/8/layout/vProcess5"/>
    <dgm:cxn modelId="{D7958D4F-9222-475B-BDEC-4EB7D1FBC7A1}" srcId="{FECC2644-EFF8-4026-A92F-17143BD8166C}" destId="{63266B49-B6EC-46CE-A885-E6E8005B9FD6}" srcOrd="0" destOrd="0" parTransId="{7E5D8290-AB63-4C16-B456-3AB990B215ED}" sibTransId="{A9AEB29B-23E8-409D-83F3-EEC135578A6C}"/>
    <dgm:cxn modelId="{A14DF554-BD3A-4A23-868C-D90449244665}" srcId="{FECC2644-EFF8-4026-A92F-17143BD8166C}" destId="{34725BAE-48C8-45EB-8D00-045024098D61}" srcOrd="1" destOrd="0" parTransId="{CCCB9FA7-F989-470E-8962-0781AF4F096F}" sibTransId="{AA6E6441-C8D2-4E46-AAD6-61DCD2032E11}"/>
    <dgm:cxn modelId="{C5005B8A-8827-4D79-B9EF-07F8DDE94506}" type="presOf" srcId="{8148B67F-B535-47D7-BEC0-9ADD34E3C8FD}" destId="{A53736CF-729A-4F55-A415-3CD1C868681B}" srcOrd="0" destOrd="0" presId="urn:microsoft.com/office/officeart/2005/8/layout/vProcess5"/>
    <dgm:cxn modelId="{4C2640A1-7196-416C-A8B2-0F7538C1B831}" srcId="{FECC2644-EFF8-4026-A92F-17143BD8166C}" destId="{8148B67F-B535-47D7-BEC0-9ADD34E3C8FD}" srcOrd="3" destOrd="0" parTransId="{CD06ABE0-2ADE-461F-9A3B-7AAE7F1CCED5}" sibTransId="{2800ADDE-129F-4CED-BFE5-6959A1FA7E9F}"/>
    <dgm:cxn modelId="{5FFA2FB4-F283-4D2A-ABE6-58E5E72D2014}" type="presOf" srcId="{C99EEAAC-CA06-4979-9943-9ED69FD15B11}" destId="{A16720B1-B473-49B6-8FC8-14F0F9F492F2}" srcOrd="0" destOrd="0" presId="urn:microsoft.com/office/officeart/2005/8/layout/vProcess5"/>
    <dgm:cxn modelId="{F7DE0BBC-214D-41B8-99D2-5B56CBAFFC3E}" type="presOf" srcId="{34725BAE-48C8-45EB-8D00-045024098D61}" destId="{F7201216-B624-4F01-B28D-9263F0B72681}" srcOrd="0" destOrd="0" presId="urn:microsoft.com/office/officeart/2005/8/layout/vProcess5"/>
    <dgm:cxn modelId="{AEE8ACCE-4458-4A41-868C-E7004A5AD5F6}" srcId="{FECC2644-EFF8-4026-A92F-17143BD8166C}" destId="{F451BCFF-1D28-4687-A6C7-4BD06EEC423B}" srcOrd="2" destOrd="0" parTransId="{6C9DE06D-0776-4A0C-AA8E-11B3A262D82B}" sibTransId="{C99EEAAC-CA06-4979-9943-9ED69FD15B11}"/>
    <dgm:cxn modelId="{FAEA51D0-13C5-4394-A887-8B44D39891FE}" type="presOf" srcId="{AA6E6441-C8D2-4E46-AAD6-61DCD2032E11}" destId="{73409208-A8D7-4BE0-B624-C8CB1C86F8A2}" srcOrd="0" destOrd="0" presId="urn:microsoft.com/office/officeart/2005/8/layout/vProcess5"/>
    <dgm:cxn modelId="{6CF2C7D9-3954-4ACF-A810-BBB60D88EA4A}" type="presOf" srcId="{F451BCFF-1D28-4687-A6C7-4BD06EEC423B}" destId="{E305D691-BC47-48A1-8712-D9F403C89808}" srcOrd="0" destOrd="0" presId="urn:microsoft.com/office/officeart/2005/8/layout/vProcess5"/>
    <dgm:cxn modelId="{68574BF7-230C-4C9B-B1C1-BD63973C0F74}" type="presOf" srcId="{F451BCFF-1D28-4687-A6C7-4BD06EEC423B}" destId="{D368CA59-067E-44B4-B476-9C9800B11DA4}" srcOrd="1" destOrd="0" presId="urn:microsoft.com/office/officeart/2005/8/layout/vProcess5"/>
    <dgm:cxn modelId="{A4B01F82-85A2-4C47-B4D3-483344169850}" type="presParOf" srcId="{E3C48D2B-57E8-4785-A751-E1F45CCE7A14}" destId="{F33D6D21-C0EE-4F2D-BBD0-E4F71074A42E}" srcOrd="0" destOrd="0" presId="urn:microsoft.com/office/officeart/2005/8/layout/vProcess5"/>
    <dgm:cxn modelId="{38947608-2F64-4CB5-8206-1E76F43441F5}" type="presParOf" srcId="{E3C48D2B-57E8-4785-A751-E1F45CCE7A14}" destId="{5AE4E375-3989-4081-9CDB-036589825BF9}" srcOrd="1" destOrd="0" presId="urn:microsoft.com/office/officeart/2005/8/layout/vProcess5"/>
    <dgm:cxn modelId="{1BF74190-7DE4-436D-88AD-0F70D77EB518}" type="presParOf" srcId="{E3C48D2B-57E8-4785-A751-E1F45CCE7A14}" destId="{F7201216-B624-4F01-B28D-9263F0B72681}" srcOrd="2" destOrd="0" presId="urn:microsoft.com/office/officeart/2005/8/layout/vProcess5"/>
    <dgm:cxn modelId="{21362A52-74F7-4824-B265-8FAD232A6A97}" type="presParOf" srcId="{E3C48D2B-57E8-4785-A751-E1F45CCE7A14}" destId="{E305D691-BC47-48A1-8712-D9F403C89808}" srcOrd="3" destOrd="0" presId="urn:microsoft.com/office/officeart/2005/8/layout/vProcess5"/>
    <dgm:cxn modelId="{5E1997DB-1E2F-4CB4-A334-5F39EB1C19E3}" type="presParOf" srcId="{E3C48D2B-57E8-4785-A751-E1F45CCE7A14}" destId="{A53736CF-729A-4F55-A415-3CD1C868681B}" srcOrd="4" destOrd="0" presId="urn:microsoft.com/office/officeart/2005/8/layout/vProcess5"/>
    <dgm:cxn modelId="{04CE4FE5-6F98-423B-B263-E12EAA2D44F2}" type="presParOf" srcId="{E3C48D2B-57E8-4785-A751-E1F45CCE7A14}" destId="{400D6689-2B08-49D8-BF4C-E271D02AD1F0}" srcOrd="5" destOrd="0" presId="urn:microsoft.com/office/officeart/2005/8/layout/vProcess5"/>
    <dgm:cxn modelId="{D153D2DE-D594-44B8-A7C5-BF9F8AC45429}" type="presParOf" srcId="{E3C48D2B-57E8-4785-A751-E1F45CCE7A14}" destId="{73409208-A8D7-4BE0-B624-C8CB1C86F8A2}" srcOrd="6" destOrd="0" presId="urn:microsoft.com/office/officeart/2005/8/layout/vProcess5"/>
    <dgm:cxn modelId="{A31384E4-AD8F-4CDC-BB18-6916246FD7CA}" type="presParOf" srcId="{E3C48D2B-57E8-4785-A751-E1F45CCE7A14}" destId="{A16720B1-B473-49B6-8FC8-14F0F9F492F2}" srcOrd="7" destOrd="0" presId="urn:microsoft.com/office/officeart/2005/8/layout/vProcess5"/>
    <dgm:cxn modelId="{9E63F99A-22C2-47A9-A0A4-DB7E0F7DD87B}" type="presParOf" srcId="{E3C48D2B-57E8-4785-A751-E1F45CCE7A14}" destId="{EF3EBA4A-3A01-4805-BF6B-6BA9EAE4B8C9}" srcOrd="8" destOrd="0" presId="urn:microsoft.com/office/officeart/2005/8/layout/vProcess5"/>
    <dgm:cxn modelId="{0BA53589-D924-4300-B58E-1F1889958B98}" type="presParOf" srcId="{E3C48D2B-57E8-4785-A751-E1F45CCE7A14}" destId="{9ED6AA7A-3247-4B90-8D50-D4C0E04E96B4}" srcOrd="9" destOrd="0" presId="urn:microsoft.com/office/officeart/2005/8/layout/vProcess5"/>
    <dgm:cxn modelId="{E527E101-BC79-40F4-BA89-1C88135D7F2C}" type="presParOf" srcId="{E3C48D2B-57E8-4785-A751-E1F45CCE7A14}" destId="{D368CA59-067E-44B4-B476-9C9800B11DA4}" srcOrd="10" destOrd="0" presId="urn:microsoft.com/office/officeart/2005/8/layout/vProcess5"/>
    <dgm:cxn modelId="{6D28EEB3-9DA3-412D-B53D-CF56EFFD901B}" type="presParOf" srcId="{E3C48D2B-57E8-4785-A751-E1F45CCE7A14}" destId="{8C12E077-B361-4943-8F70-D57797707565}"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A9687D-DF04-4D87-8A49-F803F2870772}">
      <dsp:nvSpPr>
        <dsp:cNvPr id="0" name=""/>
        <dsp:cNvSpPr/>
      </dsp:nvSpPr>
      <dsp:spPr>
        <a:xfrm>
          <a:off x="0" y="0"/>
          <a:ext cx="8171781" cy="10797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Helping the nursing staff and institutions of health during the hardest time </a:t>
          </a:r>
        </a:p>
      </dsp:txBody>
      <dsp:txXfrm>
        <a:off x="31626" y="31626"/>
        <a:ext cx="7006599" cy="1016542"/>
      </dsp:txXfrm>
    </dsp:sp>
    <dsp:sp modelId="{C4895420-5E39-4485-A903-E396453C471A}">
      <dsp:nvSpPr>
        <dsp:cNvPr id="0" name=""/>
        <dsp:cNvSpPr/>
      </dsp:nvSpPr>
      <dsp:spPr>
        <a:xfrm>
          <a:off x="721039" y="1259760"/>
          <a:ext cx="8171781" cy="10797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Helping patients and their families by monitoring the patient's condition around the day </a:t>
          </a:r>
        </a:p>
      </dsp:txBody>
      <dsp:txXfrm>
        <a:off x="752665" y="1291386"/>
        <a:ext cx="6685623" cy="1016542"/>
      </dsp:txXfrm>
    </dsp:sp>
    <dsp:sp modelId="{C1E44965-34AB-4E0C-8EDD-2A8C28A5073B}">
      <dsp:nvSpPr>
        <dsp:cNvPr id="0" name=""/>
        <dsp:cNvSpPr/>
      </dsp:nvSpPr>
      <dsp:spPr>
        <a:xfrm>
          <a:off x="1442079" y="2519521"/>
          <a:ext cx="8171781" cy="107979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Reduce the health care cost and minimize the risk </a:t>
          </a:r>
        </a:p>
      </dsp:txBody>
      <dsp:txXfrm>
        <a:off x="1473705" y="2551147"/>
        <a:ext cx="6685623" cy="1016542"/>
      </dsp:txXfrm>
    </dsp:sp>
    <dsp:sp modelId="{7386E502-F735-4156-AA91-E1BEF4901FFB}">
      <dsp:nvSpPr>
        <dsp:cNvPr id="0" name=""/>
        <dsp:cNvSpPr/>
      </dsp:nvSpPr>
      <dsp:spPr>
        <a:xfrm>
          <a:off x="7469915" y="818844"/>
          <a:ext cx="701866" cy="7018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7627835" y="818844"/>
        <a:ext cx="386026" cy="528154"/>
      </dsp:txXfrm>
    </dsp:sp>
    <dsp:sp modelId="{950B1C72-D503-429B-AA22-72B44736EE68}">
      <dsp:nvSpPr>
        <dsp:cNvPr id="0" name=""/>
        <dsp:cNvSpPr/>
      </dsp:nvSpPr>
      <dsp:spPr>
        <a:xfrm>
          <a:off x="8190954" y="2071406"/>
          <a:ext cx="701866" cy="701866"/>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en-US" sz="3300" kern="1200"/>
        </a:p>
      </dsp:txBody>
      <dsp:txXfrm>
        <a:off x="8348874" y="2071406"/>
        <a:ext cx="386026" cy="52815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2098A2-CEAD-4185-ACA3-A874D57C95E1}">
      <dsp:nvSpPr>
        <dsp:cNvPr id="0" name=""/>
        <dsp:cNvSpPr/>
      </dsp:nvSpPr>
      <dsp:spPr>
        <a:xfrm>
          <a:off x="919504" y="641008"/>
          <a:ext cx="1249529" cy="124952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FB3B903-6E4C-4D57-901F-1E46E2A6D0E7}">
      <dsp:nvSpPr>
        <dsp:cNvPr id="0" name=""/>
        <dsp:cNvSpPr/>
      </dsp:nvSpPr>
      <dsp:spPr>
        <a:xfrm>
          <a:off x="155903" y="2238307"/>
          <a:ext cx="27767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a:t>Used in hospitals as a temporary nurse </a:t>
          </a:r>
        </a:p>
      </dsp:txBody>
      <dsp:txXfrm>
        <a:off x="155903" y="2238307"/>
        <a:ext cx="2776732" cy="720000"/>
      </dsp:txXfrm>
    </dsp:sp>
    <dsp:sp modelId="{4B61FE09-8393-4A2D-940D-D34B77966DBA}">
      <dsp:nvSpPr>
        <dsp:cNvPr id="0" name=""/>
        <dsp:cNvSpPr/>
      </dsp:nvSpPr>
      <dsp:spPr>
        <a:xfrm>
          <a:off x="4182165" y="641008"/>
          <a:ext cx="1249529" cy="124952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24CF7E-0217-455E-94BD-2C38F365EC13}">
      <dsp:nvSpPr>
        <dsp:cNvPr id="0" name=""/>
        <dsp:cNvSpPr/>
      </dsp:nvSpPr>
      <dsp:spPr>
        <a:xfrm>
          <a:off x="3418564" y="2238307"/>
          <a:ext cx="27767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Used in hardest times like covid-19 to avoid the infection</a:t>
          </a:r>
        </a:p>
      </dsp:txBody>
      <dsp:txXfrm>
        <a:off x="3418564" y="2238307"/>
        <a:ext cx="2776732" cy="720000"/>
      </dsp:txXfrm>
    </dsp:sp>
    <dsp:sp modelId="{463DB7AA-FAEC-4CD0-B558-B816443D8A4F}">
      <dsp:nvSpPr>
        <dsp:cNvPr id="0" name=""/>
        <dsp:cNvSpPr/>
      </dsp:nvSpPr>
      <dsp:spPr>
        <a:xfrm>
          <a:off x="7444826" y="641008"/>
          <a:ext cx="1249529" cy="124952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5A6B09-DB13-42FC-9318-E631DB6FACBC}">
      <dsp:nvSpPr>
        <dsp:cNvPr id="0" name=""/>
        <dsp:cNvSpPr/>
      </dsp:nvSpPr>
      <dsp:spPr>
        <a:xfrm>
          <a:off x="6681225" y="2238307"/>
          <a:ext cx="2776732"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US" sz="1600" kern="1200" dirty="0"/>
            <a:t>It can be used also in homes for patients that lie down in homes  </a:t>
          </a:r>
        </a:p>
      </dsp:txBody>
      <dsp:txXfrm>
        <a:off x="6681225" y="2238307"/>
        <a:ext cx="2776732" cy="7200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14EF97-512D-4383-A32A-767B9F841537}">
      <dsp:nvSpPr>
        <dsp:cNvPr id="0" name=""/>
        <dsp:cNvSpPr/>
      </dsp:nvSpPr>
      <dsp:spPr>
        <a:xfrm>
          <a:off x="0" y="2315"/>
          <a:ext cx="6261100" cy="11734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F3DE241-2268-460F-9B8D-1358B6DE7616}">
      <dsp:nvSpPr>
        <dsp:cNvPr id="0" name=""/>
        <dsp:cNvSpPr/>
      </dsp:nvSpPr>
      <dsp:spPr>
        <a:xfrm>
          <a:off x="354965" y="266339"/>
          <a:ext cx="645392" cy="645392"/>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AE27C12-7814-4337-B944-DFBA1B2142A6}">
      <dsp:nvSpPr>
        <dsp:cNvPr id="0" name=""/>
        <dsp:cNvSpPr/>
      </dsp:nvSpPr>
      <dsp:spPr>
        <a:xfrm>
          <a:off x="1355324" y="2315"/>
          <a:ext cx="4905775" cy="117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89" tIns="124189" rIns="124189" bIns="124189" numCol="1" spcCol="1270" anchor="ctr" anchorCtr="0">
          <a:noAutofit/>
        </a:bodyPr>
        <a:lstStyle/>
        <a:p>
          <a:pPr marL="0" lvl="0" indent="0" algn="l" defTabSz="977900">
            <a:lnSpc>
              <a:spcPct val="90000"/>
            </a:lnSpc>
            <a:spcBef>
              <a:spcPct val="0"/>
            </a:spcBef>
            <a:spcAft>
              <a:spcPct val="35000"/>
            </a:spcAft>
            <a:buNone/>
          </a:pPr>
          <a:r>
            <a:rPr lang="en-US" sz="2200" kern="1200" dirty="0"/>
            <a:t>Collecting data </a:t>
          </a:r>
        </a:p>
      </dsp:txBody>
      <dsp:txXfrm>
        <a:off x="1355324" y="2315"/>
        <a:ext cx="4905775" cy="1173440"/>
      </dsp:txXfrm>
    </dsp:sp>
    <dsp:sp modelId="{84D93758-36CA-49E3-A015-C260ADB5AF49}">
      <dsp:nvSpPr>
        <dsp:cNvPr id="0" name=""/>
        <dsp:cNvSpPr/>
      </dsp:nvSpPr>
      <dsp:spPr>
        <a:xfrm>
          <a:off x="0" y="1469116"/>
          <a:ext cx="6261100" cy="11734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46006E6-C074-4E75-835A-FA4488CFABC0}">
      <dsp:nvSpPr>
        <dsp:cNvPr id="0" name=""/>
        <dsp:cNvSpPr/>
      </dsp:nvSpPr>
      <dsp:spPr>
        <a:xfrm>
          <a:off x="354965" y="1733140"/>
          <a:ext cx="645392" cy="64539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831BF78-ED1E-4BCA-8394-214890D2C7FB}">
      <dsp:nvSpPr>
        <dsp:cNvPr id="0" name=""/>
        <dsp:cNvSpPr/>
      </dsp:nvSpPr>
      <dsp:spPr>
        <a:xfrm>
          <a:off x="1355324" y="1469116"/>
          <a:ext cx="4905775" cy="117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89" tIns="124189" rIns="124189" bIns="124189" numCol="1" spcCol="1270" anchor="ctr" anchorCtr="0">
          <a:noAutofit/>
        </a:bodyPr>
        <a:lstStyle/>
        <a:p>
          <a:pPr marL="0" lvl="0" indent="0" algn="l" defTabSz="977900">
            <a:lnSpc>
              <a:spcPct val="90000"/>
            </a:lnSpc>
            <a:spcBef>
              <a:spcPct val="0"/>
            </a:spcBef>
            <a:spcAft>
              <a:spcPct val="35000"/>
            </a:spcAft>
            <a:buNone/>
          </a:pPr>
          <a:r>
            <a:rPr lang="en-US" sz="2200" kern="1200" dirty="0"/>
            <a:t>Monitoring the data </a:t>
          </a:r>
        </a:p>
      </dsp:txBody>
      <dsp:txXfrm>
        <a:off x="1355324" y="1469116"/>
        <a:ext cx="4905775" cy="1173440"/>
      </dsp:txXfrm>
    </dsp:sp>
    <dsp:sp modelId="{4F9F7355-AA27-4568-BDBA-97AC16870C8F}">
      <dsp:nvSpPr>
        <dsp:cNvPr id="0" name=""/>
        <dsp:cNvSpPr/>
      </dsp:nvSpPr>
      <dsp:spPr>
        <a:xfrm>
          <a:off x="0" y="2935917"/>
          <a:ext cx="6261100" cy="11734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E461A3-25D5-4911-B3B9-F56B2B72414C}">
      <dsp:nvSpPr>
        <dsp:cNvPr id="0" name=""/>
        <dsp:cNvSpPr/>
      </dsp:nvSpPr>
      <dsp:spPr>
        <a:xfrm>
          <a:off x="354965" y="3199941"/>
          <a:ext cx="645392" cy="645392"/>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F1DEDA3-17FC-4436-B0EE-AE8494499CF7}">
      <dsp:nvSpPr>
        <dsp:cNvPr id="0" name=""/>
        <dsp:cNvSpPr/>
      </dsp:nvSpPr>
      <dsp:spPr>
        <a:xfrm>
          <a:off x="1355324" y="2935917"/>
          <a:ext cx="4905775" cy="117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89" tIns="124189" rIns="124189" bIns="124189" numCol="1" spcCol="1270" anchor="ctr" anchorCtr="0">
          <a:noAutofit/>
        </a:bodyPr>
        <a:lstStyle/>
        <a:p>
          <a:pPr marL="0" lvl="0" indent="0" algn="l" defTabSz="977900">
            <a:lnSpc>
              <a:spcPct val="90000"/>
            </a:lnSpc>
            <a:spcBef>
              <a:spcPct val="0"/>
            </a:spcBef>
            <a:spcAft>
              <a:spcPct val="35000"/>
            </a:spcAft>
            <a:buNone/>
          </a:pPr>
          <a:r>
            <a:rPr lang="en-US" sz="2200" kern="1200" dirty="0"/>
            <a:t>Patient’s case stability </a:t>
          </a:r>
        </a:p>
      </dsp:txBody>
      <dsp:txXfrm>
        <a:off x="1355324" y="2935917"/>
        <a:ext cx="4905775" cy="1173440"/>
      </dsp:txXfrm>
    </dsp:sp>
    <dsp:sp modelId="{E899D499-7D0F-4B95-BF28-0447AB256EEE}">
      <dsp:nvSpPr>
        <dsp:cNvPr id="0" name=""/>
        <dsp:cNvSpPr/>
      </dsp:nvSpPr>
      <dsp:spPr>
        <a:xfrm>
          <a:off x="0" y="4402718"/>
          <a:ext cx="6261100" cy="117344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3C4A8CE-E598-415C-BAA0-B993CA5CAD7C}">
      <dsp:nvSpPr>
        <dsp:cNvPr id="0" name=""/>
        <dsp:cNvSpPr/>
      </dsp:nvSpPr>
      <dsp:spPr>
        <a:xfrm>
          <a:off x="354965" y="4666742"/>
          <a:ext cx="645392" cy="645392"/>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938B408-D769-4BFF-B174-C68E01C60E23}">
      <dsp:nvSpPr>
        <dsp:cNvPr id="0" name=""/>
        <dsp:cNvSpPr/>
      </dsp:nvSpPr>
      <dsp:spPr>
        <a:xfrm>
          <a:off x="1355324" y="4402718"/>
          <a:ext cx="4905775" cy="1173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4189" tIns="124189" rIns="124189" bIns="124189" numCol="1" spcCol="1270" anchor="ctr" anchorCtr="0">
          <a:noAutofit/>
        </a:bodyPr>
        <a:lstStyle/>
        <a:p>
          <a:pPr marL="0" lvl="0" indent="0" algn="l" defTabSz="977900">
            <a:lnSpc>
              <a:spcPct val="90000"/>
            </a:lnSpc>
            <a:spcBef>
              <a:spcPct val="0"/>
            </a:spcBef>
            <a:spcAft>
              <a:spcPct val="35000"/>
            </a:spcAft>
            <a:buNone/>
          </a:pPr>
          <a:r>
            <a:rPr lang="en-US" sz="2200" kern="1200" dirty="0"/>
            <a:t>Patient’s case instability </a:t>
          </a:r>
        </a:p>
      </dsp:txBody>
      <dsp:txXfrm>
        <a:off x="1355324" y="4402718"/>
        <a:ext cx="4905775" cy="117344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AE4E375-3989-4081-9CDB-036589825BF9}">
      <dsp:nvSpPr>
        <dsp:cNvPr id="0" name=""/>
        <dsp:cNvSpPr/>
      </dsp:nvSpPr>
      <dsp:spPr>
        <a:xfrm>
          <a:off x="0" y="0"/>
          <a:ext cx="7691088" cy="791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System consists of three main parts:</a:t>
          </a:r>
        </a:p>
      </dsp:txBody>
      <dsp:txXfrm>
        <a:off x="23192" y="23192"/>
        <a:ext cx="6769711" cy="745465"/>
      </dsp:txXfrm>
    </dsp:sp>
    <dsp:sp modelId="{F7201216-B624-4F01-B28D-9263F0B72681}">
      <dsp:nvSpPr>
        <dsp:cNvPr id="0" name=""/>
        <dsp:cNvSpPr/>
      </dsp:nvSpPr>
      <dsp:spPr>
        <a:xfrm>
          <a:off x="644128" y="935822"/>
          <a:ext cx="7691088" cy="791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First part is the medicine or medico box </a:t>
          </a:r>
        </a:p>
      </dsp:txBody>
      <dsp:txXfrm>
        <a:off x="667320" y="959014"/>
        <a:ext cx="6485873" cy="745465"/>
      </dsp:txXfrm>
    </dsp:sp>
    <dsp:sp modelId="{E305D691-BC47-48A1-8712-D9F403C89808}">
      <dsp:nvSpPr>
        <dsp:cNvPr id="0" name=""/>
        <dsp:cNvSpPr/>
      </dsp:nvSpPr>
      <dsp:spPr>
        <a:xfrm>
          <a:off x="1278643" y="1871644"/>
          <a:ext cx="7691088" cy="791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second part is the robot unit</a:t>
          </a:r>
        </a:p>
      </dsp:txBody>
      <dsp:txXfrm>
        <a:off x="1301835" y="1894836"/>
        <a:ext cx="6495487" cy="745465"/>
      </dsp:txXfrm>
    </dsp:sp>
    <dsp:sp modelId="{A53736CF-729A-4F55-A415-3CD1C868681B}">
      <dsp:nvSpPr>
        <dsp:cNvPr id="0" name=""/>
        <dsp:cNvSpPr/>
      </dsp:nvSpPr>
      <dsp:spPr>
        <a:xfrm>
          <a:off x="1922772" y="2807466"/>
          <a:ext cx="7691088" cy="79184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The route of the robot unit</a:t>
          </a:r>
        </a:p>
      </dsp:txBody>
      <dsp:txXfrm>
        <a:off x="1945964" y="2830658"/>
        <a:ext cx="6485873" cy="745465"/>
      </dsp:txXfrm>
    </dsp:sp>
    <dsp:sp modelId="{400D6689-2B08-49D8-BF4C-E271D02AD1F0}">
      <dsp:nvSpPr>
        <dsp:cNvPr id="0" name=""/>
        <dsp:cNvSpPr/>
      </dsp:nvSpPr>
      <dsp:spPr>
        <a:xfrm>
          <a:off x="7176386" y="606484"/>
          <a:ext cx="514702" cy="51470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292194" y="606484"/>
        <a:ext cx="283086" cy="387313"/>
      </dsp:txXfrm>
    </dsp:sp>
    <dsp:sp modelId="{73409208-A8D7-4BE0-B624-C8CB1C86F8A2}">
      <dsp:nvSpPr>
        <dsp:cNvPr id="0" name=""/>
        <dsp:cNvSpPr/>
      </dsp:nvSpPr>
      <dsp:spPr>
        <a:xfrm>
          <a:off x="7820515" y="1542306"/>
          <a:ext cx="514702" cy="51470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7936323" y="1542306"/>
        <a:ext cx="283086" cy="387313"/>
      </dsp:txXfrm>
    </dsp:sp>
    <dsp:sp modelId="{A16720B1-B473-49B6-8FC8-14F0F9F492F2}">
      <dsp:nvSpPr>
        <dsp:cNvPr id="0" name=""/>
        <dsp:cNvSpPr/>
      </dsp:nvSpPr>
      <dsp:spPr>
        <a:xfrm>
          <a:off x="8455030" y="2478129"/>
          <a:ext cx="514702" cy="514702"/>
        </a:xfrm>
        <a:prstGeom prst="downArrow">
          <a:avLst>
            <a:gd name="adj1" fmla="val 55000"/>
            <a:gd name="adj2" fmla="val 45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en-US" sz="2400" kern="1200"/>
        </a:p>
      </dsp:txBody>
      <dsp:txXfrm>
        <a:off x="8570838" y="2478129"/>
        <a:ext cx="283086" cy="38731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97E0307-B85C-446A-8EF0-0407D435D787}" type="datetimeFigureOut">
              <a:rPr lang="en-US" dirty="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255346" y="2750337"/>
            <a:ext cx="1171888" cy="1356442"/>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BD862E7-95FA-4FC4-9EC5-DDBFA8DC7417}" type="datetimeFigureOut">
              <a:rPr lang="en-US" dirty="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309"/>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DB987F2-A784-4F72-BB57-0E9EACDE722E}" type="datetimeFigureOut">
              <a:rPr lang="en-US" dirty="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1161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BBD51E-4B19-444E-85C0-DBD7EB6263F4}" type="datetimeFigureOut">
              <a:rPr lang="en-US" dirty="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0D7255A-4AD5-4D3E-9A0A-689DA3BA976C}" type="datetimeFigureOut">
              <a:rPr lang="en-US" dirty="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3EE0AD15-87AC-45B2-9EE5-8D165AF83CD7}" type="datetimeFigureOut">
              <a:rPr lang="en-US" dirty="0"/>
              <a:t>7/12/2023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FCC40CCD-F0D6-4CC2-A4C8-2D7D0D875F02}" type="datetimeFigureOut">
              <a:rPr lang="en-US" dirty="0"/>
              <a:t>7/12/2023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3CFE2CC-454D-4466-AC55-B86DA0A87BAE}" type="datetimeFigureOut">
              <a:rPr lang="en-US" dirty="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B647B1BF-4039-460D-A637-65428CBD720E}" type="datetimeFigureOut">
              <a:rPr lang="en-US" dirty="0"/>
              <a:t>7/12/2023</a:t>
            </a:fld>
            <a:endParaRPr lang="en-US" dirty="0"/>
          </a:p>
        </p:txBody>
      </p:sp>
      <p:sp>
        <p:nvSpPr>
          <p:cNvPr id="5" name="Footer Placeholder 4"/>
          <p:cNvSpPr>
            <a:spLocks noGrp="1"/>
          </p:cNvSpPr>
          <p:nvPr>
            <p:ph type="ftr" sz="quarter" idx="11"/>
          </p:nvPr>
        </p:nvSpPr>
        <p:spPr>
          <a:xfrm>
            <a:off x="680321" y="5936188"/>
            <a:ext cx="6126805" cy="365125"/>
          </a:xfrm>
        </p:spPr>
        <p:txBody>
          <a:bodyPr/>
          <a:lstStyle/>
          <a:p>
            <a:endParaRPr lang="en-US" dirty="0"/>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A39ACE-9343-4EBE-B5CA-AEA240A1DC53}" type="datetimeFigureOut">
              <a:rPr lang="en-US" dirty="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A00F7B-89C5-4DF7-A309-6263220147D4}" type="datetimeFigureOut">
              <a:rPr lang="en-US" dirty="0"/>
              <a:t>7/12/2023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729455" y="2869895"/>
            <a:ext cx="1154151" cy="1090789"/>
          </a:xfrm>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49C95DE-FD64-4606-AE61-EC1136867CC6}" type="datetimeFigureOut">
              <a:rPr lang="en-US" dirty="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DEB0BBD-30FE-4CF1-900A-0C45149F8AF8}" type="datetimeFigureOut">
              <a:rPr lang="en-US" dirty="0"/>
              <a:t>7/12/2023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91A5F7F-3E81-4C65-A4D1-CB62D5B9DB91}" type="datetimeFigureOut">
              <a:rPr lang="en-US" dirty="0"/>
              <a:t>7/12/2023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377ECC86-1672-4627-AEFE-EC5485C73905}" type="datetimeFigureOut">
              <a:rPr lang="en-US" dirty="0"/>
              <a:t>7/12/2023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CDCB01F-D966-4C62-B900-0BE008A90C98}" type="datetimeFigureOut">
              <a:rPr lang="en-US" dirty="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E73A0EA-7DC7-4964-BB97-B173EF3B859A}" type="datetimeFigureOut">
              <a:rPr lang="en-US" dirty="0"/>
              <a:t>7/12/2023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30EF52CC-F3D9-41D4-BCE4-C208E61A3F31}" type="datetimeFigureOut">
              <a:rPr lang="en-US" dirty="0"/>
              <a:t>7/12/2023</a:t>
            </a:fld>
            <a:endParaRPr lang="en-US" dirty="0"/>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5.jpg"/></Relationships>
</file>

<file path=ppt/slides/_rels/slide1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1.png"/><Relationship Id="rId7" Type="http://schemas.openxmlformats.org/officeDocument/2006/relationships/diagramColors" Target="../diagrams/colors3.xml"/><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CC24-D45A-0F68-F7C1-C5C96AD5C95C}"/>
              </a:ext>
            </a:extLst>
          </p:cNvPr>
          <p:cNvSpPr>
            <a:spLocks noGrp="1"/>
          </p:cNvSpPr>
          <p:nvPr>
            <p:ph type="ctrTitle"/>
          </p:nvPr>
        </p:nvSpPr>
        <p:spPr>
          <a:xfrm>
            <a:off x="680322" y="541177"/>
            <a:ext cx="8144134" cy="1222310"/>
          </a:xfrm>
        </p:spPr>
        <p:txBody>
          <a:bodyPr/>
          <a:lstStyle/>
          <a:p>
            <a:pPr algn="ctr"/>
            <a:r>
              <a:rPr lang="en-US" sz="4000" dirty="0">
                <a:latin typeface="Arial" panose="020B0604020202020204" pitchFamily="34" charset="0"/>
                <a:cs typeface="Arial" panose="020B0604020202020204" pitchFamily="34" charset="0"/>
              </a:rPr>
              <a:t>An IoT Based Health Monitoring System With Medicine Box</a:t>
            </a:r>
          </a:p>
        </p:txBody>
      </p:sp>
      <p:sp>
        <p:nvSpPr>
          <p:cNvPr id="3" name="Subtitle 2">
            <a:extLst>
              <a:ext uri="{FF2B5EF4-FFF2-40B4-BE49-F238E27FC236}">
                <a16:creationId xmlns:a16="http://schemas.microsoft.com/office/drawing/2014/main" id="{FAB6E685-8C6A-1C6D-C7FE-6F67A80AF887}"/>
              </a:ext>
            </a:extLst>
          </p:cNvPr>
          <p:cNvSpPr>
            <a:spLocks noGrp="1"/>
          </p:cNvSpPr>
          <p:nvPr>
            <p:ph type="subTitle" idx="1"/>
          </p:nvPr>
        </p:nvSpPr>
        <p:spPr>
          <a:xfrm>
            <a:off x="680322" y="2090056"/>
            <a:ext cx="8144134" cy="4348065"/>
          </a:xfrm>
        </p:spPr>
        <p:txBody>
          <a:bodyPr>
            <a:normAutofit/>
          </a:bodyPr>
          <a:lstStyle/>
          <a:p>
            <a:pPr algn="ctr"/>
            <a:endParaRPr lang="en-US" dirty="0"/>
          </a:p>
          <a:p>
            <a:pPr algn="ctr"/>
            <a:r>
              <a:rPr lang="en-US" sz="3200" dirty="0">
                <a:latin typeface="Arial" panose="020B0604020202020204" pitchFamily="34" charset="0"/>
                <a:cs typeface="Arial" panose="020B0604020202020204" pitchFamily="34" charset="0"/>
              </a:rPr>
              <a:t>Under Supervision of </a:t>
            </a:r>
          </a:p>
          <a:p>
            <a:pPr algn="ctr"/>
            <a:r>
              <a:rPr lang="en-US" sz="3200" i="1" dirty="0">
                <a:solidFill>
                  <a:schemeClr val="accent4">
                    <a:lumMod val="75000"/>
                  </a:schemeClr>
                </a:solidFill>
                <a:latin typeface="Arial" panose="020B0604020202020204" pitchFamily="34" charset="0"/>
                <a:cs typeface="Arial" panose="020B0604020202020204" pitchFamily="34" charset="0"/>
              </a:rPr>
              <a:t>Prof. </a:t>
            </a:r>
            <a:r>
              <a:rPr lang="en-US" sz="3200" i="1" dirty="0" err="1">
                <a:solidFill>
                  <a:schemeClr val="accent4">
                    <a:lumMod val="75000"/>
                  </a:schemeClr>
                </a:solidFill>
                <a:latin typeface="Arial" panose="020B0604020202020204" pitchFamily="34" charset="0"/>
                <a:cs typeface="Arial" panose="020B0604020202020204" pitchFamily="34" charset="0"/>
              </a:rPr>
              <a:t>Imane</a:t>
            </a:r>
            <a:r>
              <a:rPr lang="en-US" sz="3200" i="1" dirty="0">
                <a:solidFill>
                  <a:schemeClr val="accent4">
                    <a:lumMod val="75000"/>
                  </a:schemeClr>
                </a:solidFill>
                <a:latin typeface="Arial" panose="020B0604020202020204" pitchFamily="34" charset="0"/>
                <a:cs typeface="Arial" panose="020B0604020202020204" pitchFamily="34" charset="0"/>
              </a:rPr>
              <a:t> Aly </a:t>
            </a:r>
            <a:r>
              <a:rPr lang="en-US" sz="3200" i="1" dirty="0" err="1">
                <a:solidFill>
                  <a:schemeClr val="accent4">
                    <a:lumMod val="75000"/>
                  </a:schemeClr>
                </a:solidFill>
                <a:latin typeface="Arial" panose="020B0604020202020204" pitchFamily="34" charset="0"/>
                <a:cs typeface="Arial" panose="020B0604020202020204" pitchFamily="34" charset="0"/>
              </a:rPr>
              <a:t>Saroit</a:t>
            </a:r>
            <a:r>
              <a:rPr lang="en-US" sz="3200" i="1" dirty="0">
                <a:solidFill>
                  <a:schemeClr val="accent4">
                    <a:lumMod val="75000"/>
                  </a:schemeClr>
                </a:solidFill>
                <a:latin typeface="Arial" panose="020B0604020202020204" pitchFamily="34" charset="0"/>
                <a:cs typeface="Arial" panose="020B0604020202020204" pitchFamily="34" charset="0"/>
              </a:rPr>
              <a:t> Ismail</a:t>
            </a:r>
          </a:p>
          <a:p>
            <a:pPr algn="ctr"/>
            <a:r>
              <a:rPr lang="en-US" sz="3200" dirty="0">
                <a:latin typeface="Arial" panose="020B0604020202020204" pitchFamily="34" charset="0"/>
                <a:cs typeface="Arial" panose="020B0604020202020204" pitchFamily="34" charset="0"/>
              </a:rPr>
              <a:t>IT department</a:t>
            </a:r>
          </a:p>
          <a:p>
            <a:pPr marL="457200" indent="-457200" algn="l">
              <a:buFont typeface="Arial" panose="020B0604020202020204" pitchFamily="34" charset="0"/>
              <a:buChar char="•"/>
            </a:pPr>
            <a:endParaRPr lang="en-US" sz="2400" dirty="0">
              <a:latin typeface="Arial" panose="020B0604020202020204" pitchFamily="34" charset="0"/>
              <a:cs typeface="Arial" panose="020B0604020202020204" pitchFamily="34" charset="0"/>
            </a:endParaRPr>
          </a:p>
          <a:p>
            <a:pPr marL="457200" indent="-457200" algn="l">
              <a:buFont typeface="Arial" panose="020B0604020202020204" pitchFamily="34" charset="0"/>
              <a:buChar char="•"/>
            </a:pPr>
            <a:r>
              <a:rPr lang="en-US" sz="2400" dirty="0">
                <a:latin typeface="Arial" panose="020B0604020202020204" pitchFamily="34" charset="0"/>
                <a:cs typeface="Arial" panose="020B0604020202020204" pitchFamily="34" charset="0"/>
              </a:rPr>
              <a:t>Mahmoud Ramadan Sayed 			20180252</a:t>
            </a:r>
          </a:p>
          <a:p>
            <a:pPr marL="457200" indent="-457200" algn="l">
              <a:buFont typeface="Arial" panose="020B0604020202020204" pitchFamily="34" charset="0"/>
              <a:buChar char="•"/>
            </a:pPr>
            <a:r>
              <a:rPr lang="en-US" sz="2400" dirty="0">
                <a:latin typeface="Arial" panose="020B0604020202020204" pitchFamily="34" charset="0"/>
                <a:cs typeface="Arial" panose="020B0604020202020204" pitchFamily="34" charset="0"/>
              </a:rPr>
              <a:t>Ahmed Mohamed Ibrahim			20180021</a:t>
            </a:r>
          </a:p>
          <a:p>
            <a:pPr marL="457200" indent="-457200" algn="l">
              <a:buFont typeface="Arial" panose="020B0604020202020204" pitchFamily="34" charset="0"/>
              <a:buChar char="•"/>
            </a:pPr>
            <a:r>
              <a:rPr lang="en-US" sz="2400" dirty="0">
                <a:latin typeface="Arial" panose="020B0604020202020204" pitchFamily="34" charset="0"/>
                <a:cs typeface="Arial" panose="020B0604020202020204" pitchFamily="34" charset="0"/>
              </a:rPr>
              <a:t>Mohamed Ahmed Abdelrahman 		20180214</a:t>
            </a:r>
          </a:p>
        </p:txBody>
      </p:sp>
    </p:spTree>
    <p:extLst>
      <p:ext uri="{BB962C8B-B14F-4D97-AF65-F5344CB8AC3E}">
        <p14:creationId xmlns:p14="http://schemas.microsoft.com/office/powerpoint/2010/main" val="3021147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9D1E3-8BB0-E920-014A-9795A875C2D7}"/>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System Functionality </a:t>
            </a:r>
          </a:p>
        </p:txBody>
      </p:sp>
      <p:sp>
        <p:nvSpPr>
          <p:cNvPr id="3" name="Content Placeholder 2">
            <a:extLst>
              <a:ext uri="{FF2B5EF4-FFF2-40B4-BE49-F238E27FC236}">
                <a16:creationId xmlns:a16="http://schemas.microsoft.com/office/drawing/2014/main" id="{C320E15F-A690-35E7-A89C-DFE66A397250}"/>
              </a:ext>
            </a:extLst>
          </p:cNvPr>
          <p:cNvSpPr>
            <a:spLocks noGrp="1"/>
          </p:cNvSpPr>
          <p:nvPr>
            <p:ph idx="1"/>
          </p:nvPr>
        </p:nvSpPr>
        <p:spPr/>
        <p:txBody>
          <a:bodyPr>
            <a:normAutofit/>
          </a:bodyPr>
          <a:lstStyle/>
          <a:p>
            <a:pPr>
              <a:buFont typeface="Wingdings" panose="05000000000000000000" pitchFamily="2" charset="2"/>
              <a:buChar char="v"/>
            </a:pPr>
            <a:r>
              <a:rPr lang="en-US" sz="2800" dirty="0">
                <a:latin typeface="Arial" panose="020B0604020202020204" pitchFamily="34" charset="0"/>
                <a:cs typeface="Arial" panose="020B0604020202020204" pitchFamily="34" charset="0"/>
              </a:rPr>
              <a:t>Patient’s case instability: </a:t>
            </a:r>
          </a:p>
          <a:p>
            <a:r>
              <a:rPr lang="en-US" sz="2800" dirty="0">
                <a:latin typeface="Arial" panose="020B0604020202020204" pitchFamily="34" charset="0"/>
                <a:cs typeface="Arial" panose="020B0604020202020204" pitchFamily="34" charset="0"/>
              </a:rPr>
              <a:t>In the case of the changing in patient’s temperature or pulse rate</a:t>
            </a:r>
          </a:p>
          <a:p>
            <a:r>
              <a:rPr lang="en-US" sz="2800" dirty="0">
                <a:latin typeface="Arial" panose="020B0604020202020204" pitchFamily="34" charset="0"/>
                <a:cs typeface="Arial" panose="020B0604020202020204" pitchFamily="34" charset="0"/>
              </a:rPr>
              <a:t>Doctor will send the order to robot unit, to reach the patient’s destination</a:t>
            </a:r>
          </a:p>
          <a:p>
            <a:r>
              <a:rPr lang="en-US" sz="2800" dirty="0">
                <a:latin typeface="Arial" panose="020B0604020202020204" pitchFamily="34" charset="0"/>
                <a:cs typeface="Arial" panose="020B0604020202020204" pitchFamily="34" charset="0"/>
              </a:rPr>
              <a:t>The robot unit will move on the route that we constructed </a:t>
            </a:r>
          </a:p>
        </p:txBody>
      </p:sp>
    </p:spTree>
    <p:extLst>
      <p:ext uri="{BB962C8B-B14F-4D97-AF65-F5344CB8AC3E}">
        <p14:creationId xmlns:p14="http://schemas.microsoft.com/office/powerpoint/2010/main" val="1139758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08859-BB3A-3082-89DC-FD21BE6B92C5}"/>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System Functionality </a:t>
            </a:r>
          </a:p>
        </p:txBody>
      </p:sp>
      <p:sp>
        <p:nvSpPr>
          <p:cNvPr id="3" name="Content Placeholder 2">
            <a:extLst>
              <a:ext uri="{FF2B5EF4-FFF2-40B4-BE49-F238E27FC236}">
                <a16:creationId xmlns:a16="http://schemas.microsoft.com/office/drawing/2014/main" id="{932F9C7E-BBD5-DC7E-0234-AE3A0C308294}"/>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The robot unit will deliver the medicine to the patient by opening box number 1 (temperature medicine box), then the robot unit waiting for a fixed time (1 minute) and after that will close box number 1 and start the move to the source again, waiting for a new order, all of that under supervision of the doctor. </a:t>
            </a:r>
          </a:p>
        </p:txBody>
      </p:sp>
    </p:spTree>
    <p:extLst>
      <p:ext uri="{BB962C8B-B14F-4D97-AF65-F5344CB8AC3E}">
        <p14:creationId xmlns:p14="http://schemas.microsoft.com/office/powerpoint/2010/main" val="34704974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A5B772-4FAA-1E74-F1D9-D2208C447377}"/>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System Definition </a:t>
            </a:r>
          </a:p>
        </p:txBody>
      </p:sp>
      <p:graphicFrame>
        <p:nvGraphicFramePr>
          <p:cNvPr id="5" name="Content Placeholder 2">
            <a:extLst>
              <a:ext uri="{FF2B5EF4-FFF2-40B4-BE49-F238E27FC236}">
                <a16:creationId xmlns:a16="http://schemas.microsoft.com/office/drawing/2014/main" id="{4FDDAFBE-31A8-F6E2-8CB6-3564DEC1EB70}"/>
              </a:ext>
            </a:extLst>
          </p:cNvPr>
          <p:cNvGraphicFramePr>
            <a:graphicFrameLocks noGrp="1"/>
          </p:cNvGraphicFramePr>
          <p:nvPr>
            <p:ph idx="1"/>
            <p:extLst>
              <p:ext uri="{D42A27DB-BD31-4B8C-83A1-F6EECF244321}">
                <p14:modId xmlns:p14="http://schemas.microsoft.com/office/powerpoint/2010/main" val="2574665782"/>
              </p:ext>
            </p:extLst>
          </p:nvPr>
        </p:nvGraphicFramePr>
        <p:xfrm>
          <a:off x="680321" y="2336873"/>
          <a:ext cx="9613861" cy="3599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79071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E11A8B-D353-4867-842B-40B7BABC9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F0C50D17-020B-418B-BE67-DC7DEA17D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E9D5520-887C-4E25-9F91-49EBA2FB3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A picture containing electronics, electrical wiring, electronic engineering, electronic component&#10;&#10;Description automatically generated">
            <a:extLst>
              <a:ext uri="{FF2B5EF4-FFF2-40B4-BE49-F238E27FC236}">
                <a16:creationId xmlns:a16="http://schemas.microsoft.com/office/drawing/2014/main" id="{457CE703-E22E-D50D-7471-0A8EA6CECEAC}"/>
              </a:ext>
            </a:extLst>
          </p:cNvPr>
          <p:cNvPicPr>
            <a:picLocks noChangeAspect="1"/>
          </p:cNvPicPr>
          <p:nvPr/>
        </p:nvPicPr>
        <p:blipFill rotWithShape="1">
          <a:blip r:embed="rId3"/>
          <a:srcRect t="15602" r="-2" b="-2"/>
          <a:stretch/>
        </p:blipFill>
        <p:spPr>
          <a:xfrm>
            <a:off x="6096000" y="10"/>
            <a:ext cx="6092823" cy="6856310"/>
          </a:xfrm>
          <a:prstGeom prst="rect">
            <a:avLst/>
          </a:prstGeom>
          <a:ln>
            <a:noFill/>
          </a:ln>
          <a:effectLst/>
        </p:spPr>
      </p:pic>
      <p:sp>
        <p:nvSpPr>
          <p:cNvPr id="14" name="Rectangle 13">
            <a:extLst>
              <a:ext uri="{FF2B5EF4-FFF2-40B4-BE49-F238E27FC236}">
                <a16:creationId xmlns:a16="http://schemas.microsoft.com/office/drawing/2014/main" id="{C2E52CAC-158C-4DC7-AA1C-F582FFF73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26778B0-F18D-A10A-230E-91F08BB54A89}"/>
              </a:ext>
            </a:extLst>
          </p:cNvPr>
          <p:cNvSpPr>
            <a:spLocks noGrp="1"/>
          </p:cNvSpPr>
          <p:nvPr>
            <p:ph type="title"/>
          </p:nvPr>
        </p:nvSpPr>
        <p:spPr>
          <a:xfrm>
            <a:off x="680321" y="753228"/>
            <a:ext cx="5041629" cy="1080938"/>
          </a:xfrm>
        </p:spPr>
        <p:txBody>
          <a:bodyPr>
            <a:normAutofit/>
          </a:bodyPr>
          <a:lstStyle/>
          <a:p>
            <a:r>
              <a:rPr lang="en-US" dirty="0">
                <a:latin typeface="Arial" panose="020B0604020202020204" pitchFamily="34" charset="0"/>
                <a:cs typeface="Arial" panose="020B0604020202020204" pitchFamily="34" charset="0"/>
              </a:rPr>
              <a:t>The Medico Box</a:t>
            </a:r>
          </a:p>
        </p:txBody>
      </p:sp>
      <p:pic>
        <p:nvPicPr>
          <p:cNvPr id="16" name="Picture 15">
            <a:extLst>
              <a:ext uri="{FF2B5EF4-FFF2-40B4-BE49-F238E27FC236}">
                <a16:creationId xmlns:a16="http://schemas.microsoft.com/office/drawing/2014/main" id="{83211ECD-2CC2-43D9-A32B-E8669250EF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2525FCA6-7B4B-FA10-AA3C-6E39D8FA03C7}"/>
              </a:ext>
            </a:extLst>
          </p:cNvPr>
          <p:cNvSpPr>
            <a:spLocks noGrp="1"/>
          </p:cNvSpPr>
          <p:nvPr>
            <p:ph idx="1"/>
          </p:nvPr>
        </p:nvSpPr>
        <p:spPr>
          <a:xfrm>
            <a:off x="680322" y="2336873"/>
            <a:ext cx="5041628" cy="3599316"/>
          </a:xfrm>
        </p:spPr>
        <p:txBody>
          <a:bodyPr>
            <a:normAutofit/>
          </a:bodyPr>
          <a:lstStyle/>
          <a:p>
            <a:pPr>
              <a:buFont typeface="Wingdings" panose="05000000000000000000" pitchFamily="2" charset="2"/>
              <a:buChar char="v"/>
            </a:pPr>
            <a:r>
              <a:rPr lang="en-US" sz="2000" dirty="0">
                <a:latin typeface="Arial" panose="020B0604020202020204" pitchFamily="34" charset="0"/>
                <a:cs typeface="Arial" panose="020B0604020202020204" pitchFamily="34" charset="0"/>
              </a:rPr>
              <a:t>The Medico Box part: </a:t>
            </a:r>
            <a:endParaRPr lang="ar-EG" sz="2000" dirty="0">
              <a:latin typeface="Arial" panose="020B0604020202020204" pitchFamily="34" charset="0"/>
              <a:cs typeface="Arial" panose="020B0604020202020204" pitchFamily="34" charset="0"/>
            </a:endParaRPr>
          </a:p>
          <a:p>
            <a:r>
              <a:rPr lang="en-US" sz="2000" dirty="0">
                <a:latin typeface="Arial" panose="020B0604020202020204" pitchFamily="34" charset="0"/>
                <a:cs typeface="Arial" panose="020B0604020202020204" pitchFamily="34" charset="0"/>
              </a:rPr>
              <a:t>This part is responsible for sensing the data and monitoring it on the local level</a:t>
            </a:r>
          </a:p>
          <a:p>
            <a:r>
              <a:rPr lang="en-US" sz="2000" dirty="0">
                <a:latin typeface="Arial" panose="020B0604020202020204" pitchFamily="34" charset="0"/>
                <a:cs typeface="Arial" panose="020B0604020202020204" pitchFamily="34" charset="0"/>
              </a:rPr>
              <a:t>This part consists of many components or devices as we see in the figure </a:t>
            </a:r>
          </a:p>
          <a:p>
            <a:r>
              <a:rPr lang="en-US" sz="2000" dirty="0">
                <a:latin typeface="Arial" panose="020B0604020202020204" pitchFamily="34" charset="0"/>
                <a:cs typeface="Arial" panose="020B0604020202020204" pitchFamily="34" charset="0"/>
              </a:rPr>
              <a:t>The main component is the Node-MCU, this device provides the connection to the internet by the esp8266 module (Wi-Fi), sending the data to the cloud server.</a:t>
            </a:r>
          </a:p>
        </p:txBody>
      </p:sp>
    </p:spTree>
    <p:extLst>
      <p:ext uri="{BB962C8B-B14F-4D97-AF65-F5344CB8AC3E}">
        <p14:creationId xmlns:p14="http://schemas.microsoft.com/office/powerpoint/2010/main" val="31488130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F6BCB397-4790-4766-82B8-F6ED3BAAB0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2" name="Rectangle 11">
              <a:extLst>
                <a:ext uri="{FF2B5EF4-FFF2-40B4-BE49-F238E27FC236}">
                  <a16:creationId xmlns:a16="http://schemas.microsoft.com/office/drawing/2014/main" id="{BDB66795-F5BA-4B6C-951C-11DBE9D24A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2C790B8-181F-443B-9B01-D67B4B94ABA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6" name="Picture 5" descr="A picture containing text, electronics, cable, electronic engineering&#10;&#10;Description automatically generated">
            <a:extLst>
              <a:ext uri="{FF2B5EF4-FFF2-40B4-BE49-F238E27FC236}">
                <a16:creationId xmlns:a16="http://schemas.microsoft.com/office/drawing/2014/main" id="{5FD41A3B-4C26-8AC2-9CB4-6B2AE2F60D2F}"/>
              </a:ext>
            </a:extLst>
          </p:cNvPr>
          <p:cNvPicPr>
            <a:picLocks noChangeAspect="1"/>
          </p:cNvPicPr>
          <p:nvPr/>
        </p:nvPicPr>
        <p:blipFill rotWithShape="1">
          <a:blip r:embed="rId3"/>
          <a:srcRect l="31526" r="17706" b="-2"/>
          <a:stretch/>
        </p:blipFill>
        <p:spPr>
          <a:xfrm>
            <a:off x="7547810" y="10"/>
            <a:ext cx="4641013" cy="6856310"/>
          </a:xfrm>
          <a:prstGeom prst="rect">
            <a:avLst/>
          </a:prstGeom>
          <a:ln>
            <a:noFill/>
          </a:ln>
          <a:effectLst/>
        </p:spPr>
      </p:pic>
      <p:sp>
        <p:nvSpPr>
          <p:cNvPr id="15" name="Rectangle 14">
            <a:extLst>
              <a:ext uri="{FF2B5EF4-FFF2-40B4-BE49-F238E27FC236}">
                <a16:creationId xmlns:a16="http://schemas.microsoft.com/office/drawing/2014/main" id="{0917D5C4-7346-4128-A893-88F9031A3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1D903F73-CCF0-0865-935F-2B87F257B2AA}"/>
              </a:ext>
            </a:extLst>
          </p:cNvPr>
          <p:cNvSpPr>
            <a:spLocks noGrp="1"/>
          </p:cNvSpPr>
          <p:nvPr>
            <p:ph type="title"/>
          </p:nvPr>
        </p:nvSpPr>
        <p:spPr>
          <a:xfrm>
            <a:off x="680321" y="753228"/>
            <a:ext cx="7087552" cy="1080938"/>
          </a:xfrm>
        </p:spPr>
        <p:txBody>
          <a:bodyPr>
            <a:normAutofit/>
          </a:bodyPr>
          <a:lstStyle/>
          <a:p>
            <a:r>
              <a:rPr lang="en-US" dirty="0">
                <a:latin typeface="Arial" panose="020B0604020202020204" pitchFamily="34" charset="0"/>
                <a:cs typeface="Arial" panose="020B0604020202020204" pitchFamily="34" charset="0"/>
              </a:rPr>
              <a:t>The Medico Box</a:t>
            </a:r>
          </a:p>
        </p:txBody>
      </p:sp>
      <p:pic>
        <p:nvPicPr>
          <p:cNvPr id="17" name="Picture 16">
            <a:extLst>
              <a:ext uri="{FF2B5EF4-FFF2-40B4-BE49-F238E27FC236}">
                <a16:creationId xmlns:a16="http://schemas.microsoft.com/office/drawing/2014/main" id="{4EC06EAC-4D4E-4BEC-A580-543F5E0EDE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A6B6F318-6B3E-3CF3-46CC-10AF55C83729}"/>
              </a:ext>
            </a:extLst>
          </p:cNvPr>
          <p:cNvSpPr>
            <a:spLocks noGrp="1"/>
          </p:cNvSpPr>
          <p:nvPr>
            <p:ph idx="1"/>
          </p:nvPr>
        </p:nvSpPr>
        <p:spPr>
          <a:xfrm>
            <a:off x="680321" y="2336873"/>
            <a:ext cx="6423211" cy="3599316"/>
          </a:xfrm>
        </p:spPr>
        <p:txBody>
          <a:bodyPr>
            <a:normAutofit/>
          </a:bodyPr>
          <a:lstStyle/>
          <a:p>
            <a:r>
              <a:rPr lang="en-US" sz="2000" dirty="0">
                <a:latin typeface="Arial" panose="020B0604020202020204" pitchFamily="34" charset="0"/>
                <a:cs typeface="Arial" panose="020B0604020202020204" pitchFamily="34" charset="0"/>
              </a:rPr>
              <a:t>The DHT sensor that senses the temperature parameter from the patient and the humidity. </a:t>
            </a:r>
          </a:p>
          <a:p>
            <a:r>
              <a:rPr lang="en-US" sz="2000" dirty="0">
                <a:latin typeface="Arial" panose="020B0604020202020204" pitchFamily="34" charset="0"/>
                <a:cs typeface="Arial" panose="020B0604020202020204" pitchFamily="34" charset="0"/>
              </a:rPr>
              <a:t>The MAX30100 heart rate sensor senses the pulse rate parameter and oxygen infusion rate.</a:t>
            </a:r>
            <a:r>
              <a:rPr lang="ar-EG"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 </a:t>
            </a:r>
          </a:p>
          <a:p>
            <a:r>
              <a:rPr lang="en-US" sz="2000" dirty="0">
                <a:latin typeface="Arial" panose="020B0604020202020204" pitchFamily="34" charset="0"/>
                <a:cs typeface="Arial" panose="020B0604020202020204" pitchFamily="34" charset="0"/>
              </a:rPr>
              <a:t>By collecting those parameters and following them to the esp8266, then the data will display on the OLED screen as we see.</a:t>
            </a:r>
          </a:p>
        </p:txBody>
      </p:sp>
    </p:spTree>
    <p:extLst>
      <p:ext uri="{BB962C8B-B14F-4D97-AF65-F5344CB8AC3E}">
        <p14:creationId xmlns:p14="http://schemas.microsoft.com/office/powerpoint/2010/main" val="51828659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2" name="Rectangle 9">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11">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4" name="Rectangle 13">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15">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59E7194-E97E-052E-8CF2-2396F36C54B1}"/>
              </a:ext>
            </a:extLst>
          </p:cNvPr>
          <p:cNvSpPr>
            <a:spLocks noGrp="1"/>
          </p:cNvSpPr>
          <p:nvPr>
            <p:ph type="title"/>
          </p:nvPr>
        </p:nvSpPr>
        <p:spPr>
          <a:xfrm>
            <a:off x="680321" y="753228"/>
            <a:ext cx="5584677" cy="1080938"/>
          </a:xfrm>
        </p:spPr>
        <p:txBody>
          <a:bodyPr>
            <a:normAutofit/>
          </a:bodyPr>
          <a:lstStyle/>
          <a:p>
            <a:r>
              <a:rPr lang="en-US" dirty="0">
                <a:latin typeface="Arial" panose="020B0604020202020204" pitchFamily="34" charset="0"/>
                <a:cs typeface="Arial" panose="020B0604020202020204" pitchFamily="34" charset="0"/>
              </a:rPr>
              <a:t>The Medico Box </a:t>
            </a:r>
          </a:p>
        </p:txBody>
      </p:sp>
      <p:pic>
        <p:nvPicPr>
          <p:cNvPr id="26" name="Picture 17">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Content Placeholder 2">
            <a:extLst>
              <a:ext uri="{FF2B5EF4-FFF2-40B4-BE49-F238E27FC236}">
                <a16:creationId xmlns:a16="http://schemas.microsoft.com/office/drawing/2014/main" id="{C75F58C1-6361-BE06-A684-DEAE64110F44}"/>
              </a:ext>
            </a:extLst>
          </p:cNvPr>
          <p:cNvSpPr>
            <a:spLocks noGrp="1"/>
          </p:cNvSpPr>
          <p:nvPr>
            <p:ph idx="1"/>
          </p:nvPr>
        </p:nvSpPr>
        <p:spPr>
          <a:xfrm>
            <a:off x="680321" y="2336873"/>
            <a:ext cx="5104843" cy="3599316"/>
          </a:xfrm>
        </p:spPr>
        <p:txBody>
          <a:bodyPr>
            <a:normAutofit/>
          </a:bodyPr>
          <a:lstStyle/>
          <a:p>
            <a:r>
              <a:rPr lang="en-US" sz="2000" dirty="0">
                <a:latin typeface="Arial" panose="020B0604020202020204" pitchFamily="34" charset="0"/>
                <a:cs typeface="Arial" panose="020B0604020202020204" pitchFamily="34" charset="0"/>
              </a:rPr>
              <a:t>We created an account on the platform and created template for the project</a:t>
            </a:r>
          </a:p>
          <a:p>
            <a:r>
              <a:rPr lang="en-US" sz="2000" dirty="0">
                <a:latin typeface="Arial" panose="020B0604020202020204" pitchFamily="34" charset="0"/>
                <a:cs typeface="Arial" panose="020B0604020202020204" pitchFamily="34" charset="0"/>
              </a:rPr>
              <a:t>After the parameters are collected by the sensors and followed by the esp8266 then the parameters will send to the cloud server, We used this cloud server to store, process, and monitor the data this is  (Blynk platform)</a:t>
            </a:r>
          </a:p>
        </p:txBody>
      </p:sp>
      <p:sp>
        <p:nvSpPr>
          <p:cNvPr id="27" name="Rectangle 19">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computer&#10;&#10;Description automatically generated">
            <a:extLst>
              <a:ext uri="{FF2B5EF4-FFF2-40B4-BE49-F238E27FC236}">
                <a16:creationId xmlns:a16="http://schemas.microsoft.com/office/drawing/2014/main" id="{8FC39404-FC97-8871-AEEE-BBA68893FAE8}"/>
              </a:ext>
            </a:extLst>
          </p:cNvPr>
          <p:cNvPicPr>
            <a:picLocks noChangeAspect="1"/>
          </p:cNvPicPr>
          <p:nvPr/>
        </p:nvPicPr>
        <p:blipFill>
          <a:blip r:embed="rId4"/>
          <a:stretch>
            <a:fillRect/>
          </a:stretch>
        </p:blipFill>
        <p:spPr>
          <a:xfrm>
            <a:off x="7043933" y="2401891"/>
            <a:ext cx="4178419" cy="2047424"/>
          </a:xfrm>
          <a:prstGeom prst="rect">
            <a:avLst/>
          </a:prstGeom>
          <a:ln>
            <a:noFill/>
          </a:ln>
          <a:effectLst/>
        </p:spPr>
      </p:pic>
    </p:spTree>
    <p:extLst>
      <p:ext uri="{BB962C8B-B14F-4D97-AF65-F5344CB8AC3E}">
        <p14:creationId xmlns:p14="http://schemas.microsoft.com/office/powerpoint/2010/main" val="28108804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4C7B223-B0DB-2BCB-A076-AB382359022A}"/>
              </a:ext>
            </a:extLst>
          </p:cNvPr>
          <p:cNvSpPr>
            <a:spLocks noGrp="1"/>
          </p:cNvSpPr>
          <p:nvPr>
            <p:ph type="title"/>
          </p:nvPr>
        </p:nvSpPr>
        <p:spPr>
          <a:xfrm>
            <a:off x="680321" y="753228"/>
            <a:ext cx="5584677" cy="1080938"/>
          </a:xfrm>
        </p:spPr>
        <p:txBody>
          <a:bodyPr>
            <a:normAutofit/>
          </a:bodyPr>
          <a:lstStyle/>
          <a:p>
            <a:r>
              <a:rPr lang="en-US" dirty="0">
                <a:latin typeface="Arial" panose="020B0604020202020204" pitchFamily="34" charset="0"/>
                <a:cs typeface="Arial" panose="020B0604020202020204" pitchFamily="34" charset="0"/>
              </a:rPr>
              <a:t>The Medico Box</a:t>
            </a:r>
          </a:p>
        </p:txBody>
      </p:sp>
      <p:pic>
        <p:nvPicPr>
          <p:cNvPr id="18" name="Picture 17">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Content Placeholder 2">
            <a:extLst>
              <a:ext uri="{FF2B5EF4-FFF2-40B4-BE49-F238E27FC236}">
                <a16:creationId xmlns:a16="http://schemas.microsoft.com/office/drawing/2014/main" id="{0811C1CE-CB2A-02AB-08D9-91BB429F1486}"/>
              </a:ext>
            </a:extLst>
          </p:cNvPr>
          <p:cNvSpPr>
            <a:spLocks noGrp="1"/>
          </p:cNvSpPr>
          <p:nvPr>
            <p:ph idx="1"/>
          </p:nvPr>
        </p:nvSpPr>
        <p:spPr>
          <a:xfrm>
            <a:off x="680321" y="2336873"/>
            <a:ext cx="5104843" cy="3599316"/>
          </a:xfrm>
        </p:spPr>
        <p:txBody>
          <a:bodyPr>
            <a:normAutofit/>
          </a:bodyPr>
          <a:lstStyle/>
          <a:p>
            <a:pPr>
              <a:buFont typeface="Wingdings" panose="05000000000000000000" pitchFamily="2" charset="2"/>
              <a:buChar char="v"/>
            </a:pPr>
            <a:r>
              <a:rPr lang="en-US" sz="2000" dirty="0">
                <a:latin typeface="Arial" panose="020B0604020202020204" pitchFamily="34" charset="0"/>
                <a:cs typeface="Arial" panose="020B0604020202020204" pitchFamily="34" charset="0"/>
              </a:rPr>
              <a:t>Blynk Application:</a:t>
            </a:r>
          </a:p>
          <a:p>
            <a:r>
              <a:rPr lang="en-US" sz="2000" dirty="0">
                <a:latin typeface="Arial" panose="020B0604020202020204" pitchFamily="34" charset="0"/>
                <a:cs typeface="Arial" panose="020B0604020202020204" pitchFamily="34" charset="0"/>
              </a:rPr>
              <a:t>There is an app belongs to the same platform (Blynk platform).</a:t>
            </a:r>
          </a:p>
          <a:p>
            <a:r>
              <a:rPr lang="en-US" sz="2000" dirty="0">
                <a:latin typeface="Arial" panose="020B0604020202020204" pitchFamily="34" charset="0"/>
                <a:cs typeface="Arial" panose="020B0604020202020204" pitchFamily="34" charset="0"/>
              </a:rPr>
              <a:t>It will monitor the data of the patient, and gives full access to the doctor, so that he can see the patient’s condition all the time</a:t>
            </a:r>
          </a:p>
          <a:p>
            <a:r>
              <a:rPr lang="en-US" sz="2000" dirty="0">
                <a:latin typeface="Arial" panose="020B0604020202020204" pitchFamily="34" charset="0"/>
                <a:cs typeface="Arial" panose="020B0604020202020204" pitchFamily="34" charset="0"/>
              </a:rPr>
              <a:t>The doctor gives the order in case of the changing of any patient’s condition parameters.</a:t>
            </a:r>
          </a:p>
        </p:txBody>
      </p:sp>
      <p:sp>
        <p:nvSpPr>
          <p:cNvPr id="20" name="Rectangle 19">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screenshot of a device&#10;&#10;Description automatically generated with low confidence">
            <a:extLst>
              <a:ext uri="{FF2B5EF4-FFF2-40B4-BE49-F238E27FC236}">
                <a16:creationId xmlns:a16="http://schemas.microsoft.com/office/drawing/2014/main" id="{5BE522D5-B8D6-CA2F-0B6D-23ECC03B8F89}"/>
              </a:ext>
            </a:extLst>
          </p:cNvPr>
          <p:cNvPicPr>
            <a:picLocks noChangeAspect="1"/>
          </p:cNvPicPr>
          <p:nvPr/>
        </p:nvPicPr>
        <p:blipFill>
          <a:blip r:embed="rId4"/>
          <a:stretch>
            <a:fillRect/>
          </a:stretch>
        </p:blipFill>
        <p:spPr>
          <a:xfrm>
            <a:off x="7043933" y="1456523"/>
            <a:ext cx="4178419" cy="3938160"/>
          </a:xfrm>
          <a:prstGeom prst="rect">
            <a:avLst/>
          </a:prstGeom>
          <a:ln>
            <a:noFill/>
          </a:ln>
          <a:effectLst/>
        </p:spPr>
      </p:pic>
    </p:spTree>
    <p:extLst>
      <p:ext uri="{BB962C8B-B14F-4D97-AF65-F5344CB8AC3E}">
        <p14:creationId xmlns:p14="http://schemas.microsoft.com/office/powerpoint/2010/main" val="2790809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E11A8B-D353-4867-842B-40B7BABC9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1" name="Rectangle 10">
              <a:extLst>
                <a:ext uri="{FF2B5EF4-FFF2-40B4-BE49-F238E27FC236}">
                  <a16:creationId xmlns:a16="http://schemas.microsoft.com/office/drawing/2014/main" id="{F0C50D17-020B-418B-BE67-DC7DEA17D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E9D5520-887C-4E25-9F91-49EBA2FB3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A picture containing electrical wiring, electronic component, circuit component, electronic engineering&#10;&#10;Description automatically generated">
            <a:extLst>
              <a:ext uri="{FF2B5EF4-FFF2-40B4-BE49-F238E27FC236}">
                <a16:creationId xmlns:a16="http://schemas.microsoft.com/office/drawing/2014/main" id="{8066AE76-277D-AE2B-2E60-976A832CF897}"/>
              </a:ext>
            </a:extLst>
          </p:cNvPr>
          <p:cNvPicPr>
            <a:picLocks noChangeAspect="1"/>
          </p:cNvPicPr>
          <p:nvPr/>
        </p:nvPicPr>
        <p:blipFill rotWithShape="1">
          <a:blip r:embed="rId3"/>
          <a:srcRect l="7623" r="34837" b="-1"/>
          <a:stretch/>
        </p:blipFill>
        <p:spPr>
          <a:xfrm>
            <a:off x="6096000" y="10"/>
            <a:ext cx="6092823" cy="6856310"/>
          </a:xfrm>
          <a:prstGeom prst="rect">
            <a:avLst/>
          </a:prstGeom>
          <a:ln>
            <a:noFill/>
          </a:ln>
          <a:effectLst/>
        </p:spPr>
      </p:pic>
      <p:sp>
        <p:nvSpPr>
          <p:cNvPr id="14" name="Rectangle 13">
            <a:extLst>
              <a:ext uri="{FF2B5EF4-FFF2-40B4-BE49-F238E27FC236}">
                <a16:creationId xmlns:a16="http://schemas.microsoft.com/office/drawing/2014/main" id="{C2E52CAC-158C-4DC7-AA1C-F582FFF73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65F7A48-6362-1229-5547-A6270B15E113}"/>
              </a:ext>
            </a:extLst>
          </p:cNvPr>
          <p:cNvSpPr>
            <a:spLocks noGrp="1"/>
          </p:cNvSpPr>
          <p:nvPr>
            <p:ph type="title"/>
          </p:nvPr>
        </p:nvSpPr>
        <p:spPr>
          <a:xfrm>
            <a:off x="680321" y="753228"/>
            <a:ext cx="5041629" cy="1080938"/>
          </a:xfrm>
        </p:spPr>
        <p:txBody>
          <a:bodyPr>
            <a:normAutofit/>
          </a:bodyPr>
          <a:lstStyle/>
          <a:p>
            <a:r>
              <a:rPr lang="en-US" dirty="0">
                <a:latin typeface="Arial" panose="020B0604020202020204" pitchFamily="34" charset="0"/>
                <a:cs typeface="Arial" panose="020B0604020202020204" pitchFamily="34" charset="0"/>
              </a:rPr>
              <a:t>The Medico Box</a:t>
            </a:r>
          </a:p>
        </p:txBody>
      </p:sp>
      <p:pic>
        <p:nvPicPr>
          <p:cNvPr id="16" name="Picture 15">
            <a:extLst>
              <a:ext uri="{FF2B5EF4-FFF2-40B4-BE49-F238E27FC236}">
                <a16:creationId xmlns:a16="http://schemas.microsoft.com/office/drawing/2014/main" id="{83211ECD-2CC2-43D9-A32B-E8669250EF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752AC15B-CB5B-74FF-CDC0-9A2A828305AD}"/>
              </a:ext>
            </a:extLst>
          </p:cNvPr>
          <p:cNvSpPr>
            <a:spLocks noGrp="1"/>
          </p:cNvSpPr>
          <p:nvPr>
            <p:ph idx="1"/>
          </p:nvPr>
        </p:nvSpPr>
        <p:spPr>
          <a:xfrm>
            <a:off x="680322" y="2336873"/>
            <a:ext cx="5041628" cy="3599316"/>
          </a:xfrm>
        </p:spPr>
        <p:txBody>
          <a:bodyPr>
            <a:normAutofit/>
          </a:bodyPr>
          <a:lstStyle/>
          <a:p>
            <a:r>
              <a:rPr lang="en-US" sz="2000" dirty="0">
                <a:latin typeface="Arial" panose="020B0604020202020204" pitchFamily="34" charset="0"/>
                <a:cs typeface="Arial" panose="020B0604020202020204" pitchFamily="34" charset="0"/>
              </a:rPr>
              <a:t>The last part or component in the medico-boxes part is the medicine boxes themselves:</a:t>
            </a:r>
          </a:p>
          <a:p>
            <a:r>
              <a:rPr lang="en-US" sz="2000" dirty="0">
                <a:latin typeface="Arial" panose="020B0604020202020204" pitchFamily="34" charset="0"/>
                <a:cs typeface="Arial" panose="020B0604020202020204" pitchFamily="34" charset="0"/>
              </a:rPr>
              <a:t>There are two boxes in the medico-boxes box1 for temperature medicine and box2 for the pulse rate medicine </a:t>
            </a:r>
          </a:p>
          <a:p>
            <a:r>
              <a:rPr lang="en-US" sz="2000" dirty="0">
                <a:latin typeface="Arial" panose="020B0604020202020204" pitchFamily="34" charset="0"/>
                <a:cs typeface="Arial" panose="020B0604020202020204" pitchFamily="34" charset="0"/>
              </a:rPr>
              <a:t>So, the boxes are opened under the order of the doctor with needed medicine </a:t>
            </a:r>
          </a:p>
          <a:p>
            <a:r>
              <a:rPr lang="en-US" sz="2000" dirty="0">
                <a:latin typeface="Arial" panose="020B0604020202020204" pitchFamily="34" charset="0"/>
                <a:cs typeface="Arial" panose="020B0604020202020204" pitchFamily="34" charset="0"/>
              </a:rPr>
              <a:t>These medicine boxes are opened by the servo motors that we used  </a:t>
            </a:r>
          </a:p>
        </p:txBody>
      </p:sp>
    </p:spTree>
    <p:extLst>
      <p:ext uri="{BB962C8B-B14F-4D97-AF65-F5344CB8AC3E}">
        <p14:creationId xmlns:p14="http://schemas.microsoft.com/office/powerpoint/2010/main" val="9049793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1698906-F123-49CB-B633-247AC4870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2AFB628-1D2A-4F5A-8E9E-2C8E917B59E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14" name="Rectangle 13">
            <a:extLst>
              <a:ext uri="{FF2B5EF4-FFF2-40B4-BE49-F238E27FC236}">
                <a16:creationId xmlns:a16="http://schemas.microsoft.com/office/drawing/2014/main" id="{5D86D9DA-31E3-48ED-9F77-2D8B649BD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4C6B320-AA89-4C19-89F7-71D46B26BA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1286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E1524B2-D8F6-8BCB-EA6F-0339A78449FF}"/>
              </a:ext>
            </a:extLst>
          </p:cNvPr>
          <p:cNvSpPr>
            <a:spLocks noGrp="1"/>
          </p:cNvSpPr>
          <p:nvPr>
            <p:ph type="title"/>
          </p:nvPr>
        </p:nvSpPr>
        <p:spPr>
          <a:xfrm>
            <a:off x="680321" y="753228"/>
            <a:ext cx="5584677" cy="1080938"/>
          </a:xfrm>
        </p:spPr>
        <p:txBody>
          <a:bodyPr>
            <a:normAutofit/>
          </a:bodyPr>
          <a:lstStyle/>
          <a:p>
            <a:r>
              <a:rPr lang="en-US" dirty="0">
                <a:latin typeface="Arial" panose="020B0604020202020204" pitchFamily="34" charset="0"/>
                <a:cs typeface="Arial" panose="020B0604020202020204" pitchFamily="34" charset="0"/>
              </a:rPr>
              <a:t>The Robot Unit part</a:t>
            </a:r>
          </a:p>
        </p:txBody>
      </p:sp>
      <p:pic>
        <p:nvPicPr>
          <p:cNvPr id="18" name="Picture 17">
            <a:extLst>
              <a:ext uri="{FF2B5EF4-FFF2-40B4-BE49-F238E27FC236}">
                <a16:creationId xmlns:a16="http://schemas.microsoft.com/office/drawing/2014/main" id="{4AC1383A-2DFB-422E-8FB2-1CABD96DDF9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2" y="1970241"/>
            <a:ext cx="6409944" cy="258395"/>
          </a:xfrm>
          <a:prstGeom prst="rect">
            <a:avLst/>
          </a:prstGeom>
        </p:spPr>
      </p:pic>
      <p:sp>
        <p:nvSpPr>
          <p:cNvPr id="3" name="Content Placeholder 2">
            <a:extLst>
              <a:ext uri="{FF2B5EF4-FFF2-40B4-BE49-F238E27FC236}">
                <a16:creationId xmlns:a16="http://schemas.microsoft.com/office/drawing/2014/main" id="{2AC24A4B-2451-3514-8966-23058E005779}"/>
              </a:ext>
            </a:extLst>
          </p:cNvPr>
          <p:cNvSpPr>
            <a:spLocks noGrp="1"/>
          </p:cNvSpPr>
          <p:nvPr>
            <p:ph idx="1"/>
          </p:nvPr>
        </p:nvSpPr>
        <p:spPr>
          <a:xfrm>
            <a:off x="680321" y="2336873"/>
            <a:ext cx="5104843" cy="3599316"/>
          </a:xfrm>
        </p:spPr>
        <p:txBody>
          <a:bodyPr>
            <a:normAutofit/>
          </a:bodyPr>
          <a:lstStyle/>
          <a:p>
            <a:r>
              <a:rPr lang="en-US" sz="2000" dirty="0">
                <a:latin typeface="Arial" panose="020B0604020202020204" pitchFamily="34" charset="0"/>
                <a:cs typeface="Arial" panose="020B0604020202020204" pitchFamily="34" charset="0"/>
              </a:rPr>
              <a:t>The robot unit part is the part that is responsible for moving, so is the part that contains the part of the medico boxes </a:t>
            </a:r>
          </a:p>
          <a:p>
            <a:r>
              <a:rPr lang="en-US" sz="2000" dirty="0">
                <a:latin typeface="Arial" panose="020B0604020202020204" pitchFamily="34" charset="0"/>
                <a:cs typeface="Arial" panose="020B0604020202020204" pitchFamily="34" charset="0"/>
              </a:rPr>
              <a:t>This part consists of the Arduino UNO, the color sensor, the battery, and the four dc motors, The h-bridge (L293D dual module) </a:t>
            </a:r>
          </a:p>
          <a:p>
            <a:pPr marL="0" indent="0">
              <a:buNone/>
            </a:pPr>
            <a:r>
              <a:rPr lang="en-US" sz="2000" dirty="0">
                <a:latin typeface="Arial" panose="020B0604020202020204" pitchFamily="34" charset="0"/>
                <a:cs typeface="Arial" panose="020B0604020202020204" pitchFamily="34" charset="0"/>
              </a:rPr>
              <a:t> </a:t>
            </a:r>
          </a:p>
        </p:txBody>
      </p:sp>
      <p:sp>
        <p:nvSpPr>
          <p:cNvPr id="20" name="Rectangle 19">
            <a:extLst>
              <a:ext uri="{FF2B5EF4-FFF2-40B4-BE49-F238E27FC236}">
                <a16:creationId xmlns:a16="http://schemas.microsoft.com/office/drawing/2014/main" id="{645EE119-0AC6-45BA-AE5E-A86AFE1C74C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3163" y="642795"/>
            <a:ext cx="4812406" cy="5575125"/>
          </a:xfrm>
          <a:prstGeom prst="rect">
            <a:avLst/>
          </a:prstGeom>
          <a:solidFill>
            <a:schemeClr val="tx1"/>
          </a:solidFill>
          <a:ln>
            <a:noFill/>
          </a:ln>
          <a:effectLst>
            <a:outerShdw blurRad="76200" dist="63500" dir="5040000" algn="t"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icture containing electrical wiring, electronics, circuit, cable&#10;&#10;Description automatically generated">
            <a:extLst>
              <a:ext uri="{FF2B5EF4-FFF2-40B4-BE49-F238E27FC236}">
                <a16:creationId xmlns:a16="http://schemas.microsoft.com/office/drawing/2014/main" id="{8C5F4C7F-B2EA-EEBE-3CA5-E5D76F59E26E}"/>
              </a:ext>
            </a:extLst>
          </p:cNvPr>
          <p:cNvPicPr>
            <a:picLocks noChangeAspect="1"/>
          </p:cNvPicPr>
          <p:nvPr/>
        </p:nvPicPr>
        <p:blipFill>
          <a:blip r:embed="rId4"/>
          <a:stretch>
            <a:fillRect/>
          </a:stretch>
        </p:blipFill>
        <p:spPr>
          <a:xfrm>
            <a:off x="7043933" y="1759458"/>
            <a:ext cx="4178419" cy="3332289"/>
          </a:xfrm>
          <a:prstGeom prst="rect">
            <a:avLst/>
          </a:prstGeom>
          <a:ln>
            <a:noFill/>
          </a:ln>
          <a:effectLst/>
        </p:spPr>
      </p:pic>
    </p:spTree>
    <p:extLst>
      <p:ext uri="{BB962C8B-B14F-4D97-AF65-F5344CB8AC3E}">
        <p14:creationId xmlns:p14="http://schemas.microsoft.com/office/powerpoint/2010/main" val="4726380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E11A8B-D353-4867-842B-40B7BABC9EE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7" name="Rectangle 10">
              <a:extLst>
                <a:ext uri="{FF2B5EF4-FFF2-40B4-BE49-F238E27FC236}">
                  <a16:creationId xmlns:a16="http://schemas.microsoft.com/office/drawing/2014/main" id="{F0C50D17-020B-418B-BE67-DC7DEA17D2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E9D5520-887C-4E25-9F91-49EBA2FB3F65}"/>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A close-up of a circuit board&#10;&#10;Description automatically generated with medium confidence">
            <a:extLst>
              <a:ext uri="{FF2B5EF4-FFF2-40B4-BE49-F238E27FC236}">
                <a16:creationId xmlns:a16="http://schemas.microsoft.com/office/drawing/2014/main" id="{4E0B07FF-1C76-D19D-2B46-6A2608511422}"/>
              </a:ext>
            </a:extLst>
          </p:cNvPr>
          <p:cNvPicPr>
            <a:picLocks noChangeAspect="1"/>
          </p:cNvPicPr>
          <p:nvPr/>
        </p:nvPicPr>
        <p:blipFill rotWithShape="1">
          <a:blip r:embed="rId3"/>
          <a:srcRect t="15320"/>
          <a:stretch/>
        </p:blipFill>
        <p:spPr>
          <a:xfrm>
            <a:off x="6096000" y="10"/>
            <a:ext cx="6092823" cy="6856310"/>
          </a:xfrm>
          <a:prstGeom prst="rect">
            <a:avLst/>
          </a:prstGeom>
          <a:ln>
            <a:noFill/>
          </a:ln>
          <a:effectLst/>
        </p:spPr>
      </p:pic>
      <p:sp>
        <p:nvSpPr>
          <p:cNvPr id="14" name="Rectangle 13">
            <a:extLst>
              <a:ext uri="{FF2B5EF4-FFF2-40B4-BE49-F238E27FC236}">
                <a16:creationId xmlns:a16="http://schemas.microsoft.com/office/drawing/2014/main" id="{C2E52CAC-158C-4DC7-AA1C-F582FFF73C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6499753"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AADC925-6294-4BAA-8D59-F8CFF68FF52F}"/>
              </a:ext>
            </a:extLst>
          </p:cNvPr>
          <p:cNvSpPr>
            <a:spLocks noGrp="1"/>
          </p:cNvSpPr>
          <p:nvPr>
            <p:ph type="title"/>
          </p:nvPr>
        </p:nvSpPr>
        <p:spPr>
          <a:xfrm>
            <a:off x="680321" y="753228"/>
            <a:ext cx="5041629" cy="1080938"/>
          </a:xfrm>
        </p:spPr>
        <p:txBody>
          <a:bodyPr>
            <a:normAutofit/>
          </a:bodyPr>
          <a:lstStyle/>
          <a:p>
            <a:r>
              <a:rPr lang="en-US" dirty="0">
                <a:latin typeface="Arial" panose="020B0604020202020204" pitchFamily="34" charset="0"/>
                <a:cs typeface="Arial" panose="020B0604020202020204" pitchFamily="34" charset="0"/>
              </a:rPr>
              <a:t>The Robot Unit part </a:t>
            </a:r>
          </a:p>
        </p:txBody>
      </p:sp>
      <p:pic>
        <p:nvPicPr>
          <p:cNvPr id="16" name="Picture 15">
            <a:extLst>
              <a:ext uri="{FF2B5EF4-FFF2-40B4-BE49-F238E27FC236}">
                <a16:creationId xmlns:a16="http://schemas.microsoft.com/office/drawing/2014/main" id="{83211ECD-2CC2-43D9-A32B-E8669250EF5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6492240" cy="261714"/>
          </a:xfrm>
          <a:prstGeom prst="rect">
            <a:avLst/>
          </a:prstGeom>
        </p:spPr>
      </p:pic>
      <p:sp>
        <p:nvSpPr>
          <p:cNvPr id="3" name="Content Placeholder 2">
            <a:extLst>
              <a:ext uri="{FF2B5EF4-FFF2-40B4-BE49-F238E27FC236}">
                <a16:creationId xmlns:a16="http://schemas.microsoft.com/office/drawing/2014/main" id="{28651912-82EF-9134-492A-9A115AFF5B59}"/>
              </a:ext>
            </a:extLst>
          </p:cNvPr>
          <p:cNvSpPr>
            <a:spLocks noGrp="1"/>
          </p:cNvSpPr>
          <p:nvPr>
            <p:ph idx="1"/>
          </p:nvPr>
        </p:nvSpPr>
        <p:spPr>
          <a:xfrm>
            <a:off x="680322" y="2336873"/>
            <a:ext cx="5041628" cy="3599316"/>
          </a:xfrm>
        </p:spPr>
        <p:txBody>
          <a:bodyPr>
            <a:normAutofit/>
          </a:bodyPr>
          <a:lstStyle/>
          <a:p>
            <a:r>
              <a:rPr lang="en-US" sz="2000"/>
              <a:t>The Arduino UNO is an important component in the robot unit part so without it there is no robot unit we use the Arduino to control and manage the relationship between all the parts </a:t>
            </a:r>
          </a:p>
        </p:txBody>
      </p:sp>
    </p:spTree>
    <p:extLst>
      <p:ext uri="{BB962C8B-B14F-4D97-AF65-F5344CB8AC3E}">
        <p14:creationId xmlns:p14="http://schemas.microsoft.com/office/powerpoint/2010/main" val="19843438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7D12E-6F4C-ECA3-F898-FFAE8E7629E0}"/>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Problem Definition </a:t>
            </a:r>
          </a:p>
        </p:txBody>
      </p:sp>
      <p:sp>
        <p:nvSpPr>
          <p:cNvPr id="3" name="Content Placeholder 2">
            <a:extLst>
              <a:ext uri="{FF2B5EF4-FFF2-40B4-BE49-F238E27FC236}">
                <a16:creationId xmlns:a16="http://schemas.microsoft.com/office/drawing/2014/main" id="{7EEA41A9-A8A4-6A51-43C6-6357E23BF193}"/>
              </a:ext>
            </a:extLst>
          </p:cNvPr>
          <p:cNvSpPr>
            <a:spLocks noGrp="1"/>
          </p:cNvSpPr>
          <p:nvPr>
            <p:ph idx="1"/>
          </p:nvPr>
        </p:nvSpPr>
        <p:spPr/>
        <p:txBody>
          <a:bodyPr>
            <a:normAutofit lnSpcReduction="10000"/>
          </a:bodyPr>
          <a:lstStyle/>
          <a:p>
            <a:r>
              <a:rPr lang="en-US" sz="2800" dirty="0">
                <a:latin typeface="Arial" panose="020B0604020202020204" pitchFamily="34" charset="0"/>
                <a:cs typeface="Arial" panose="020B0604020202020204" pitchFamily="34" charset="0"/>
              </a:rPr>
              <a:t>The problem that faced the community of health care today and for the future is how to provide the factor of the human being (Nursing Staff and Doctors) and how can protect them from the diseases by avoiding the direct communication </a:t>
            </a:r>
          </a:p>
          <a:p>
            <a:r>
              <a:rPr lang="en-US" sz="2800" dirty="0">
                <a:latin typeface="Arial" panose="020B0604020202020204" pitchFamily="34" charset="0"/>
                <a:cs typeface="Arial" panose="020B0604020202020204" pitchFamily="34" charset="0"/>
              </a:rPr>
              <a:t>How to provide the needs of patients while maintaining their health conditions with the least amount of direct communication to avoid any possible infections</a:t>
            </a:r>
          </a:p>
          <a:p>
            <a:r>
              <a:rPr lang="en-US" sz="2800" dirty="0">
                <a:latin typeface="Arial" panose="020B0604020202020204" pitchFamily="34" charset="0"/>
                <a:cs typeface="Arial" panose="020B0604020202020204" pitchFamily="34" charset="0"/>
              </a:rPr>
              <a:t>For this problems we decided to build our project  </a:t>
            </a:r>
          </a:p>
        </p:txBody>
      </p:sp>
    </p:spTree>
    <p:extLst>
      <p:ext uri="{BB962C8B-B14F-4D97-AF65-F5344CB8AC3E}">
        <p14:creationId xmlns:p14="http://schemas.microsoft.com/office/powerpoint/2010/main" val="21636124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C7DB3-5F0A-3EEC-3438-8CCD21C548C1}"/>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The robot unit </a:t>
            </a:r>
          </a:p>
        </p:txBody>
      </p:sp>
      <p:sp>
        <p:nvSpPr>
          <p:cNvPr id="3" name="Content Placeholder 2">
            <a:extLst>
              <a:ext uri="{FF2B5EF4-FFF2-40B4-BE49-F238E27FC236}">
                <a16:creationId xmlns:a16="http://schemas.microsoft.com/office/drawing/2014/main" id="{FCFBF7E7-FBC9-C5CE-8F5A-C00ED11088A0}"/>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TCS 3200 color sensor that detects the basic three colors (RED, GREEN, BLUE), It reads ranges for the colors so we decide the readable color according to the reading ranges for this color by the color sensor</a:t>
            </a:r>
          </a:p>
          <a:p>
            <a:r>
              <a:rPr lang="en-US" sz="2800" dirty="0">
                <a:latin typeface="Arial" panose="020B0604020202020204" pitchFamily="34" charset="0"/>
                <a:cs typeface="Arial" panose="020B0604020202020204" pitchFamily="34" charset="0"/>
              </a:rPr>
              <a:t>The color sensor is connected to the Arduino board and reads the color of the route and then the Arduino take an action according this readings </a:t>
            </a:r>
          </a:p>
        </p:txBody>
      </p:sp>
    </p:spTree>
    <p:extLst>
      <p:ext uri="{BB962C8B-B14F-4D97-AF65-F5344CB8AC3E}">
        <p14:creationId xmlns:p14="http://schemas.microsoft.com/office/powerpoint/2010/main" val="11327790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F2C01-6AB0-84A1-28F8-D35BC334B794}"/>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The robot unit </a:t>
            </a:r>
          </a:p>
        </p:txBody>
      </p:sp>
      <p:sp>
        <p:nvSpPr>
          <p:cNvPr id="3" name="Content Placeholder 2">
            <a:extLst>
              <a:ext uri="{FF2B5EF4-FFF2-40B4-BE49-F238E27FC236}">
                <a16:creationId xmlns:a16="http://schemas.microsoft.com/office/drawing/2014/main" id="{C22928F4-F169-4955-809C-F8FAD0845D8D}"/>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The color sensor mechanism: There are four electronic LEDs and the four LEDs are responsible for reading the color by filters installed on the sensor itself, so if we want to read RED color we put the RED color under the sensor, and gives us the range for the three basic colors (R, G, B), so we need the readings only of the three basic colors and from it we detect the other different colors that we used in the project </a:t>
            </a:r>
          </a:p>
        </p:txBody>
      </p:sp>
    </p:spTree>
    <p:extLst>
      <p:ext uri="{BB962C8B-B14F-4D97-AF65-F5344CB8AC3E}">
        <p14:creationId xmlns:p14="http://schemas.microsoft.com/office/powerpoint/2010/main" val="19121945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15CDE4-CDA3-DA53-971F-F32F010E4EFD}"/>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The robot unit </a:t>
            </a:r>
          </a:p>
        </p:txBody>
      </p:sp>
      <p:sp>
        <p:nvSpPr>
          <p:cNvPr id="3" name="Content Placeholder 2">
            <a:extLst>
              <a:ext uri="{FF2B5EF4-FFF2-40B4-BE49-F238E27FC236}">
                <a16:creationId xmlns:a16="http://schemas.microsoft.com/office/drawing/2014/main" id="{9F317290-ECF2-3CA0-187C-217D1D9CC956}"/>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The H-bridge L293D dual module: to control the speed and the direction of the robot car we used the H-bridge dual module</a:t>
            </a:r>
          </a:p>
          <a:p>
            <a:r>
              <a:rPr lang="en-US" sz="2800" dirty="0">
                <a:latin typeface="Arial" panose="020B0604020202020204" pitchFamily="34" charset="0"/>
                <a:cs typeface="Arial" panose="020B0604020202020204" pitchFamily="34" charset="0"/>
              </a:rPr>
              <a:t>Each two dc motor or wheels are connected to the H-bridge, so we used two H-bridge to control the speed and the direction of the robot car </a:t>
            </a:r>
          </a:p>
        </p:txBody>
      </p:sp>
    </p:spTree>
    <p:extLst>
      <p:ext uri="{BB962C8B-B14F-4D97-AF65-F5344CB8AC3E}">
        <p14:creationId xmlns:p14="http://schemas.microsoft.com/office/powerpoint/2010/main" val="38976564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43850-64DF-AF5C-CCB4-D4634A468C6A}"/>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The robot unit </a:t>
            </a:r>
          </a:p>
        </p:txBody>
      </p:sp>
      <p:sp>
        <p:nvSpPr>
          <p:cNvPr id="3" name="Content Placeholder 2">
            <a:extLst>
              <a:ext uri="{FF2B5EF4-FFF2-40B4-BE49-F238E27FC236}">
                <a16:creationId xmlns:a16="http://schemas.microsoft.com/office/drawing/2014/main" id="{D60DB829-13FB-4D25-ECDD-4C04540185B4}"/>
              </a:ext>
            </a:extLst>
          </p:cNvPr>
          <p:cNvSpPr>
            <a:spLocks noGrp="1"/>
          </p:cNvSpPr>
          <p:nvPr>
            <p:ph idx="1"/>
          </p:nvPr>
        </p:nvSpPr>
        <p:spPr/>
        <p:txBody>
          <a:bodyPr>
            <a:normAutofit lnSpcReduction="10000"/>
          </a:bodyPr>
          <a:lstStyle/>
          <a:p>
            <a:r>
              <a:rPr lang="en-US" sz="2800" dirty="0"/>
              <a:t>The H-bridge dual module has six inputs and two outputs</a:t>
            </a:r>
          </a:p>
          <a:p>
            <a:r>
              <a:rPr lang="en-US" sz="2800" dirty="0"/>
              <a:t>Six inputs there are two of them for the direction so the wheel can be moved clockwise or anti-clockwise</a:t>
            </a:r>
          </a:p>
          <a:p>
            <a:r>
              <a:rPr lang="en-US" sz="2800" dirty="0"/>
              <a:t>The second two inputs for the second Dc motors</a:t>
            </a:r>
          </a:p>
          <a:p>
            <a:r>
              <a:rPr lang="en-US" sz="2800" dirty="0"/>
              <a:t>The last two inputs are used for the speed of the motors, the first one of them is used for the first one and the second is used for the second motor speed </a:t>
            </a:r>
          </a:p>
          <a:p>
            <a:r>
              <a:rPr lang="en-US" sz="2800" dirty="0"/>
              <a:t>Each of the two output is used for each motor. </a:t>
            </a:r>
          </a:p>
        </p:txBody>
      </p:sp>
    </p:spTree>
    <p:extLst>
      <p:ext uri="{BB962C8B-B14F-4D97-AF65-F5344CB8AC3E}">
        <p14:creationId xmlns:p14="http://schemas.microsoft.com/office/powerpoint/2010/main" val="4170512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A6351-B3B6-F233-FD1F-067678C59679}"/>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The robot unit </a:t>
            </a:r>
          </a:p>
        </p:txBody>
      </p:sp>
      <p:sp>
        <p:nvSpPr>
          <p:cNvPr id="3" name="Content Placeholder 2">
            <a:extLst>
              <a:ext uri="{FF2B5EF4-FFF2-40B4-BE49-F238E27FC236}">
                <a16:creationId xmlns:a16="http://schemas.microsoft.com/office/drawing/2014/main" id="{20216EF3-0AE9-187D-AC2C-3ED2D851E53D}"/>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DC motors with wheels: The robot unit contains fours dc motors with wheels, each motor has a wheel </a:t>
            </a:r>
          </a:p>
          <a:p>
            <a:r>
              <a:rPr lang="en-US" sz="2800" dirty="0">
                <a:latin typeface="Arial" panose="020B0604020202020204" pitchFamily="34" charset="0"/>
                <a:cs typeface="Arial" panose="020B0604020202020204" pitchFamily="34" charset="0"/>
              </a:rPr>
              <a:t>So the DC motors and the wheels are responsible for moving forward and moving back by the direction pins clockwise and anti-clockwise so we adapt the suitable speed for moving forward or turning left </a:t>
            </a:r>
          </a:p>
        </p:txBody>
      </p:sp>
    </p:spTree>
    <p:extLst>
      <p:ext uri="{BB962C8B-B14F-4D97-AF65-F5344CB8AC3E}">
        <p14:creationId xmlns:p14="http://schemas.microsoft.com/office/powerpoint/2010/main" val="1326677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4B7AA1-F578-0D1B-13AB-047800EBBB59}"/>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The robot unit (Block diagram)</a:t>
            </a:r>
          </a:p>
        </p:txBody>
      </p:sp>
      <p:sp>
        <p:nvSpPr>
          <p:cNvPr id="3" name="Content Placeholder 2">
            <a:extLst>
              <a:ext uri="{FF2B5EF4-FFF2-40B4-BE49-F238E27FC236}">
                <a16:creationId xmlns:a16="http://schemas.microsoft.com/office/drawing/2014/main" id="{793B2A36-58F2-5017-5E43-0166166A9DA1}"/>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The data on the color are collected from the color sensor, then this data are sent to the Arduino board to process it and after that, it will take action to move forward or turn left or stop according to this data </a:t>
            </a:r>
          </a:p>
          <a:p>
            <a:r>
              <a:rPr lang="en-US" sz="2800" dirty="0">
                <a:latin typeface="Arial" panose="020B0604020202020204" pitchFamily="34" charset="0"/>
                <a:cs typeface="Arial" panose="020B0604020202020204" pitchFamily="34" charset="0"/>
              </a:rPr>
              <a:t>If the Arduino board decided to move, the order will reach the H-bridge in the proper direction and with a suitable speed and the order will go on the dc motors to move </a:t>
            </a:r>
          </a:p>
        </p:txBody>
      </p:sp>
    </p:spTree>
    <p:extLst>
      <p:ext uri="{BB962C8B-B14F-4D97-AF65-F5344CB8AC3E}">
        <p14:creationId xmlns:p14="http://schemas.microsoft.com/office/powerpoint/2010/main" val="2599403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51" name="Group 40">
            <a:extLst>
              <a:ext uri="{FF2B5EF4-FFF2-40B4-BE49-F238E27FC236}">
                <a16:creationId xmlns:a16="http://schemas.microsoft.com/office/drawing/2014/main" id="{D252EB36-EB2C-4AFE-B09B-0DF8AC871E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42" name="Rectangle 41">
              <a:extLst>
                <a:ext uri="{FF2B5EF4-FFF2-40B4-BE49-F238E27FC236}">
                  <a16:creationId xmlns:a16="http://schemas.microsoft.com/office/drawing/2014/main" id="{7CE68524-856D-453B-9349-8E8CBC8BF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42">
              <a:extLst>
                <a:ext uri="{FF2B5EF4-FFF2-40B4-BE49-F238E27FC236}">
                  <a16:creationId xmlns:a16="http://schemas.microsoft.com/office/drawing/2014/main" id="{899688E6-8880-4976-A59B-AB148C7C998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A diagram of a car&#10;&#10;Description automatically generated">
            <a:extLst>
              <a:ext uri="{FF2B5EF4-FFF2-40B4-BE49-F238E27FC236}">
                <a16:creationId xmlns:a16="http://schemas.microsoft.com/office/drawing/2014/main" id="{1C896364-9E6C-7816-A1EF-4F41DCBEF01B}"/>
              </a:ext>
            </a:extLst>
          </p:cNvPr>
          <p:cNvPicPr>
            <a:picLocks noChangeAspect="1"/>
          </p:cNvPicPr>
          <p:nvPr/>
        </p:nvPicPr>
        <p:blipFill rotWithShape="1">
          <a:blip r:embed="rId3"/>
          <a:srcRect l="22610" r="15425" b="-2"/>
          <a:stretch/>
        </p:blipFill>
        <p:spPr>
          <a:xfrm>
            <a:off x="4636008" y="10"/>
            <a:ext cx="7552815" cy="6856310"/>
          </a:xfrm>
          <a:prstGeom prst="rect">
            <a:avLst/>
          </a:prstGeom>
          <a:ln>
            <a:noFill/>
          </a:ln>
          <a:effectLst/>
        </p:spPr>
      </p:pic>
      <p:sp>
        <p:nvSpPr>
          <p:cNvPr id="53" name="Rectangle 44">
            <a:extLst>
              <a:ext uri="{FF2B5EF4-FFF2-40B4-BE49-F238E27FC236}">
                <a16:creationId xmlns:a16="http://schemas.microsoft.com/office/drawing/2014/main" id="{B8D0330D-F534-4131-9807-B71B9EF12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7A9493E-A528-C67D-886D-DFAB34FFDF34}"/>
              </a:ext>
            </a:extLst>
          </p:cNvPr>
          <p:cNvSpPr>
            <a:spLocks noGrp="1"/>
          </p:cNvSpPr>
          <p:nvPr>
            <p:ph type="title"/>
          </p:nvPr>
        </p:nvSpPr>
        <p:spPr>
          <a:xfrm>
            <a:off x="680322" y="753228"/>
            <a:ext cx="3679028" cy="1080938"/>
          </a:xfrm>
        </p:spPr>
        <p:txBody>
          <a:bodyPr>
            <a:normAutofit/>
          </a:bodyPr>
          <a:lstStyle/>
          <a:p>
            <a:r>
              <a:rPr lang="en-US" sz="3200">
                <a:latin typeface="Arial" panose="020B0604020202020204" pitchFamily="34" charset="0"/>
                <a:cs typeface="Arial" panose="020B0604020202020204" pitchFamily="34" charset="0"/>
              </a:rPr>
              <a:t>The robot unit (Block diagram)</a:t>
            </a:r>
          </a:p>
        </p:txBody>
      </p:sp>
      <p:pic>
        <p:nvPicPr>
          <p:cNvPr id="54" name="Picture 46">
            <a:extLst>
              <a:ext uri="{FF2B5EF4-FFF2-40B4-BE49-F238E27FC236}">
                <a16:creationId xmlns:a16="http://schemas.microsoft.com/office/drawing/2014/main" id="{18B7ED37-7ABB-42DD-AB26-3F9028261B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3" name="Content Placeholder 2">
            <a:extLst>
              <a:ext uri="{FF2B5EF4-FFF2-40B4-BE49-F238E27FC236}">
                <a16:creationId xmlns:a16="http://schemas.microsoft.com/office/drawing/2014/main" id="{4802C15E-077D-2392-CB12-8F605E4DC827}"/>
              </a:ext>
            </a:extLst>
          </p:cNvPr>
          <p:cNvSpPr>
            <a:spLocks noGrp="1"/>
          </p:cNvSpPr>
          <p:nvPr>
            <p:ph idx="1"/>
          </p:nvPr>
        </p:nvSpPr>
        <p:spPr>
          <a:xfrm>
            <a:off x="680322" y="2336873"/>
            <a:ext cx="3581635" cy="3599316"/>
          </a:xfrm>
        </p:spPr>
        <p:txBody>
          <a:bodyPr>
            <a:normAutofit/>
          </a:bodyPr>
          <a:lstStyle/>
          <a:p>
            <a:r>
              <a:rPr lang="en-US" sz="1600">
                <a:latin typeface="Arial" panose="020B0604020202020204" pitchFamily="34" charset="0"/>
                <a:cs typeface="Arial" panose="020B0604020202020204" pitchFamily="34" charset="0"/>
              </a:rPr>
              <a:t>Block diagram: the color sensor is connected to the Arduino UNO, The DC motors with wheels are connected to the H-bridge dual module, and The H-bridge is connected to the Arduino UNO by the direction and speed pins</a:t>
            </a:r>
          </a:p>
          <a:p>
            <a:endParaRPr lang="en-US" sz="1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65903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BC5FB-E159-ED68-53AC-3889C82CCB39}"/>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The robot unit route</a:t>
            </a:r>
          </a:p>
        </p:txBody>
      </p:sp>
      <p:sp>
        <p:nvSpPr>
          <p:cNvPr id="3" name="Content Placeholder 2">
            <a:extLst>
              <a:ext uri="{FF2B5EF4-FFF2-40B4-BE49-F238E27FC236}">
                <a16:creationId xmlns:a16="http://schemas.microsoft.com/office/drawing/2014/main" id="{0CD3760E-2362-50BD-F1D7-F5062A40C932}"/>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How the robot unit will move? It will be a colored track from the source to the destination.</a:t>
            </a:r>
          </a:p>
          <a:p>
            <a:r>
              <a:rPr lang="en-US" sz="2800" dirty="0">
                <a:latin typeface="Arial" panose="020B0604020202020204" pitchFamily="34" charset="0"/>
                <a:cs typeface="Arial" panose="020B0604020202020204" pitchFamily="34" charset="0"/>
              </a:rPr>
              <a:t>If the order reached the robot unit to move the color sensor will read the colored track, The algorithm will be like that </a:t>
            </a:r>
          </a:p>
          <a:p>
            <a:r>
              <a:rPr lang="en-US" sz="2800" dirty="0">
                <a:latin typeface="Arial" panose="020B0604020202020204" pitchFamily="34" charset="0"/>
                <a:cs typeface="Arial" panose="020B0604020202020204" pitchFamily="34" charset="0"/>
              </a:rPr>
              <a:t>If the readable color is red the car will move forward </a:t>
            </a:r>
          </a:p>
          <a:p>
            <a:r>
              <a:rPr lang="en-US" sz="2800" dirty="0">
                <a:latin typeface="Arial" panose="020B0604020202020204" pitchFamily="34" charset="0"/>
                <a:cs typeface="Arial" panose="020B0604020202020204" pitchFamily="34" charset="0"/>
              </a:rPr>
              <a:t>If it is green in color the car will turn left, it is yellow it means the destination of the patient </a:t>
            </a:r>
          </a:p>
        </p:txBody>
      </p:sp>
    </p:spTree>
    <p:extLst>
      <p:ext uri="{BB962C8B-B14F-4D97-AF65-F5344CB8AC3E}">
        <p14:creationId xmlns:p14="http://schemas.microsoft.com/office/powerpoint/2010/main" val="10938975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B717B-BF0F-A143-67DB-3F84EA9EF215}"/>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The robot unit route </a:t>
            </a:r>
          </a:p>
        </p:txBody>
      </p:sp>
      <p:sp>
        <p:nvSpPr>
          <p:cNvPr id="3" name="Content Placeholder 2">
            <a:extLst>
              <a:ext uri="{FF2B5EF4-FFF2-40B4-BE49-F238E27FC236}">
                <a16:creationId xmlns:a16="http://schemas.microsoft.com/office/drawing/2014/main" id="{D8865FEA-8845-FCD2-A211-DE61C8602749}"/>
              </a:ext>
            </a:extLst>
          </p:cNvPr>
          <p:cNvSpPr>
            <a:spLocks noGrp="1"/>
          </p:cNvSpPr>
          <p:nvPr>
            <p:ph idx="1"/>
          </p:nvPr>
        </p:nvSpPr>
        <p:spPr/>
        <p:txBody>
          <a:bodyPr/>
          <a:lstStyle/>
          <a:p>
            <a:r>
              <a:rPr lang="en-US" dirty="0"/>
              <a:t>If the color sensor is black, then the robot unit will stop and which means it reached the source again.</a:t>
            </a:r>
          </a:p>
          <a:p>
            <a:r>
              <a:rPr lang="en-US" dirty="0"/>
              <a:t>So, the red color means to move forward, the green color means to turn left, and the yellow color means stop and give an alert to notify the patient to take the medicine, and one minute the car is ready to move forward again to reach the destination.</a:t>
            </a:r>
          </a:p>
          <a:p>
            <a:r>
              <a:rPr lang="en-US" dirty="0"/>
              <a:t>Finally, the black color means to the car reached the source again.  </a:t>
            </a:r>
          </a:p>
        </p:txBody>
      </p:sp>
    </p:spTree>
    <p:extLst>
      <p:ext uri="{BB962C8B-B14F-4D97-AF65-F5344CB8AC3E}">
        <p14:creationId xmlns:p14="http://schemas.microsoft.com/office/powerpoint/2010/main" val="472766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252EB36-EB2C-4AFE-B09B-0DF8AC871E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13" name="Rectangle 12">
              <a:extLst>
                <a:ext uri="{FF2B5EF4-FFF2-40B4-BE49-F238E27FC236}">
                  <a16:creationId xmlns:a16="http://schemas.microsoft.com/office/drawing/2014/main" id="{7CE68524-856D-453B-9349-8E8CBC8BFC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899688E6-8880-4976-A59B-AB148C7C9987}"/>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Content Placeholder 4" descr="A picture containing textile, indoor, ivory, floor&#10;&#10;Description automatically generated">
            <a:extLst>
              <a:ext uri="{FF2B5EF4-FFF2-40B4-BE49-F238E27FC236}">
                <a16:creationId xmlns:a16="http://schemas.microsoft.com/office/drawing/2014/main" id="{47FBF96B-0A41-B255-56C9-B1E435281DAB}"/>
              </a:ext>
            </a:extLst>
          </p:cNvPr>
          <p:cNvPicPr>
            <a:picLocks noChangeAspect="1"/>
          </p:cNvPicPr>
          <p:nvPr/>
        </p:nvPicPr>
        <p:blipFill rotWithShape="1">
          <a:blip r:embed="rId3"/>
          <a:srcRect t="11246" b="20671"/>
          <a:stretch/>
        </p:blipFill>
        <p:spPr>
          <a:xfrm>
            <a:off x="4636008" y="10"/>
            <a:ext cx="7552815" cy="6856310"/>
          </a:xfrm>
          <a:prstGeom prst="rect">
            <a:avLst/>
          </a:prstGeom>
          <a:ln>
            <a:noFill/>
          </a:ln>
          <a:effectLst/>
        </p:spPr>
      </p:pic>
      <p:sp>
        <p:nvSpPr>
          <p:cNvPr id="16" name="Rectangle 15">
            <a:extLst>
              <a:ext uri="{FF2B5EF4-FFF2-40B4-BE49-F238E27FC236}">
                <a16:creationId xmlns:a16="http://schemas.microsoft.com/office/drawing/2014/main" id="{B8D0330D-F534-4131-9807-B71B9EF12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5018565"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F6E99E8-BE4B-89AF-C14B-C71DD02A7514}"/>
              </a:ext>
            </a:extLst>
          </p:cNvPr>
          <p:cNvSpPr>
            <a:spLocks noGrp="1"/>
          </p:cNvSpPr>
          <p:nvPr>
            <p:ph type="title"/>
          </p:nvPr>
        </p:nvSpPr>
        <p:spPr>
          <a:xfrm>
            <a:off x="680322" y="753228"/>
            <a:ext cx="3679028" cy="1080938"/>
          </a:xfrm>
        </p:spPr>
        <p:txBody>
          <a:bodyPr>
            <a:normAutofit/>
          </a:bodyPr>
          <a:lstStyle/>
          <a:p>
            <a:r>
              <a:rPr lang="en-US" sz="3200">
                <a:latin typeface="Arial" panose="020B0604020202020204" pitchFamily="34" charset="0"/>
                <a:cs typeface="Arial" panose="020B0604020202020204" pitchFamily="34" charset="0"/>
              </a:rPr>
              <a:t>Illustrative Image</a:t>
            </a:r>
          </a:p>
        </p:txBody>
      </p:sp>
      <p:pic>
        <p:nvPicPr>
          <p:cNvPr id="18" name="Picture 17">
            <a:extLst>
              <a:ext uri="{FF2B5EF4-FFF2-40B4-BE49-F238E27FC236}">
                <a16:creationId xmlns:a16="http://schemas.microsoft.com/office/drawing/2014/main" id="{18B7ED37-7ABB-42DD-AB26-3F9028261B9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5029200" cy="202738"/>
          </a:xfrm>
          <a:prstGeom prst="rect">
            <a:avLst/>
          </a:prstGeom>
        </p:spPr>
      </p:pic>
      <p:sp>
        <p:nvSpPr>
          <p:cNvPr id="9" name="Content Placeholder 8">
            <a:extLst>
              <a:ext uri="{FF2B5EF4-FFF2-40B4-BE49-F238E27FC236}">
                <a16:creationId xmlns:a16="http://schemas.microsoft.com/office/drawing/2014/main" id="{89C3961E-E31A-902A-C30A-307F433CE242}"/>
              </a:ext>
            </a:extLst>
          </p:cNvPr>
          <p:cNvSpPr>
            <a:spLocks noGrp="1"/>
          </p:cNvSpPr>
          <p:nvPr>
            <p:ph idx="1"/>
          </p:nvPr>
        </p:nvSpPr>
        <p:spPr>
          <a:xfrm>
            <a:off x="680322" y="2336873"/>
            <a:ext cx="3581635" cy="3599316"/>
          </a:xfrm>
        </p:spPr>
        <p:txBody>
          <a:bodyPr>
            <a:normAutofit/>
          </a:bodyPr>
          <a:lstStyle/>
          <a:p>
            <a:r>
              <a:rPr lang="en-US" dirty="0">
                <a:latin typeface="Arial" panose="020B0604020202020204" pitchFamily="34" charset="0"/>
                <a:cs typeface="Arial" panose="020B0604020202020204" pitchFamily="34" charset="0"/>
              </a:rPr>
              <a:t>This is the colored track </a:t>
            </a:r>
          </a:p>
          <a:p>
            <a:r>
              <a:rPr lang="en-US" dirty="0">
                <a:latin typeface="Arial" panose="020B0604020202020204" pitchFamily="34" charset="0"/>
                <a:cs typeface="Arial" panose="020B0604020202020204" pitchFamily="34" charset="0"/>
              </a:rPr>
              <a:t>Red, green, yellow, and black route </a:t>
            </a:r>
          </a:p>
        </p:txBody>
      </p:sp>
    </p:spTree>
    <p:extLst>
      <p:ext uri="{BB962C8B-B14F-4D97-AF65-F5344CB8AC3E}">
        <p14:creationId xmlns:p14="http://schemas.microsoft.com/office/powerpoint/2010/main" val="21718178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C1F544-E3EB-D4C3-1309-ADAE267388C5}"/>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Using of Smart Technology </a:t>
            </a:r>
          </a:p>
        </p:txBody>
      </p:sp>
      <p:sp>
        <p:nvSpPr>
          <p:cNvPr id="3" name="Content Placeholder 2">
            <a:extLst>
              <a:ext uri="{FF2B5EF4-FFF2-40B4-BE49-F238E27FC236}">
                <a16:creationId xmlns:a16="http://schemas.microsoft.com/office/drawing/2014/main" id="{F413B1F4-BCE6-8497-545A-20E5E0D93BEB}"/>
              </a:ext>
            </a:extLst>
          </p:cNvPr>
          <p:cNvSpPr>
            <a:spLocks noGrp="1"/>
          </p:cNvSpPr>
          <p:nvPr>
            <p:ph idx="1"/>
          </p:nvPr>
        </p:nvSpPr>
        <p:spPr/>
        <p:txBody>
          <a:bodyPr>
            <a:normAutofit/>
          </a:bodyPr>
          <a:lstStyle/>
          <a:p>
            <a:r>
              <a:rPr lang="en-US" sz="2800" dirty="0">
                <a:latin typeface="Arial" panose="020B0604020202020204" pitchFamily="34" charset="0"/>
                <a:cs typeface="Arial" panose="020B0604020202020204" pitchFamily="34" charset="0"/>
              </a:rPr>
              <a:t>How to use the smart technology's and the importance of the technology to produce a product serves the health care staff and in general the human being </a:t>
            </a:r>
          </a:p>
          <a:p>
            <a:r>
              <a:rPr lang="en-US" sz="2800" dirty="0">
                <a:latin typeface="Arial" panose="020B0604020202020204" pitchFamily="34" charset="0"/>
                <a:cs typeface="Arial" panose="020B0604020202020204" pitchFamily="34" charset="0"/>
              </a:rPr>
              <a:t>How to choose the suitable technology and module that satisfy our idea in the project as there are many devices and modules so we chose the IoT technology as it satisfy our needs</a:t>
            </a:r>
          </a:p>
        </p:txBody>
      </p:sp>
    </p:spTree>
    <p:extLst>
      <p:ext uri="{BB962C8B-B14F-4D97-AF65-F5344CB8AC3E}">
        <p14:creationId xmlns:p14="http://schemas.microsoft.com/office/powerpoint/2010/main" val="427976368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9">
            <a:extLst>
              <a:ext uri="{FF2B5EF4-FFF2-40B4-BE49-F238E27FC236}">
                <a16:creationId xmlns:a16="http://schemas.microsoft.com/office/drawing/2014/main" id="{3E65D7FA-E76C-4BC3-A429-CF64BC367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white and black robot&#10;&#10;Description automatically generated with medium confidence">
            <a:extLst>
              <a:ext uri="{FF2B5EF4-FFF2-40B4-BE49-F238E27FC236}">
                <a16:creationId xmlns:a16="http://schemas.microsoft.com/office/drawing/2014/main" id="{424A2D6E-911E-B49C-71F4-A049EEE7214E}"/>
              </a:ext>
            </a:extLst>
          </p:cNvPr>
          <p:cNvPicPr>
            <a:picLocks noChangeAspect="1"/>
          </p:cNvPicPr>
          <p:nvPr/>
        </p:nvPicPr>
        <p:blipFill rotWithShape="1">
          <a:blip r:embed="rId2"/>
          <a:srcRect t="19824" b="18868"/>
          <a:stretch/>
        </p:blipFill>
        <p:spPr>
          <a:xfrm>
            <a:off x="20" y="-219076"/>
            <a:ext cx="12191980" cy="6858001"/>
          </a:xfrm>
          <a:prstGeom prst="rect">
            <a:avLst/>
          </a:prstGeom>
        </p:spPr>
      </p:pic>
      <p:sp>
        <p:nvSpPr>
          <p:cNvPr id="22" name="Rectangle 11">
            <a:extLst>
              <a:ext uri="{FF2B5EF4-FFF2-40B4-BE49-F238E27FC236}">
                <a16:creationId xmlns:a16="http://schemas.microsoft.com/office/drawing/2014/main" id="{6A5D59EF-03D3-4163-B6D4-53D9794E64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2116667"/>
            <a:ext cx="10439400" cy="3793206"/>
          </a:xfrm>
          <a:prstGeom prst="rect">
            <a:avLst/>
          </a:prstGeom>
          <a:solidFill>
            <a:schemeClr val="bg1">
              <a:lumMod val="95000"/>
              <a:lumOff val="5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13">
            <a:extLst>
              <a:ext uri="{FF2B5EF4-FFF2-40B4-BE49-F238E27FC236}">
                <a16:creationId xmlns:a16="http://schemas.microsoft.com/office/drawing/2014/main" id="{380EB636-0E64-447B-A436-048680F7A7F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24" name="Rectangle 15">
            <a:extLst>
              <a:ext uri="{FF2B5EF4-FFF2-40B4-BE49-F238E27FC236}">
                <a16:creationId xmlns:a16="http://schemas.microsoft.com/office/drawing/2014/main" id="{F17C02A3-BE2B-433D-BD66-594309B83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C6A466D-F7F8-D66B-41B7-90379F953266}"/>
              </a:ext>
            </a:extLst>
          </p:cNvPr>
          <p:cNvSpPr>
            <a:spLocks noGrp="1"/>
          </p:cNvSpPr>
          <p:nvPr>
            <p:ph type="title"/>
          </p:nvPr>
        </p:nvSpPr>
        <p:spPr>
          <a:xfrm>
            <a:off x="680321" y="753228"/>
            <a:ext cx="9613861" cy="1080938"/>
          </a:xfrm>
        </p:spPr>
        <p:txBody>
          <a:bodyPr>
            <a:normAutofit/>
          </a:bodyPr>
          <a:lstStyle/>
          <a:p>
            <a:r>
              <a:rPr lang="en-US">
                <a:latin typeface="Arial" panose="020B0604020202020204" pitchFamily="34" charset="0"/>
                <a:cs typeface="Arial" panose="020B0604020202020204" pitchFamily="34" charset="0"/>
              </a:rPr>
              <a:t>Conclusion</a:t>
            </a:r>
          </a:p>
        </p:txBody>
      </p:sp>
      <p:pic>
        <p:nvPicPr>
          <p:cNvPr id="25" name="Picture 17">
            <a:extLst>
              <a:ext uri="{FF2B5EF4-FFF2-40B4-BE49-F238E27FC236}">
                <a16:creationId xmlns:a16="http://schemas.microsoft.com/office/drawing/2014/main" id="{708FE891-AFAF-4FF5-8C1D-137322CDFC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20" name="Rectangle 19">
            <a:extLst>
              <a:ext uri="{FF2B5EF4-FFF2-40B4-BE49-F238E27FC236}">
                <a16:creationId xmlns:a16="http://schemas.microsoft.com/office/drawing/2014/main" id="{E9294641-47B5-4630-8E7D-094CDF5638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47DF1A3-AE80-5B20-2368-CC08947CD220}"/>
              </a:ext>
            </a:extLst>
          </p:cNvPr>
          <p:cNvSpPr>
            <a:spLocks noGrp="1"/>
          </p:cNvSpPr>
          <p:nvPr>
            <p:ph idx="1"/>
          </p:nvPr>
        </p:nvSpPr>
        <p:spPr>
          <a:xfrm>
            <a:off x="680321" y="2336873"/>
            <a:ext cx="9613861" cy="3395060"/>
          </a:xfrm>
        </p:spPr>
        <p:txBody>
          <a:bodyPr anchor="ctr">
            <a:normAutofit/>
          </a:bodyPr>
          <a:lstStyle/>
          <a:p>
            <a:r>
              <a:rPr lang="en-US" sz="2000" dirty="0">
                <a:latin typeface="Arial" panose="020B0604020202020204" pitchFamily="34" charset="0"/>
                <a:cs typeface="Arial" panose="020B0604020202020204" pitchFamily="34" charset="0"/>
              </a:rPr>
              <a:t>This project allows us to manage the patient’s case remotely, without any direct communication with the nursing staff or the healthcare staff so we saved the healthcare staff from any upcoming diseases. </a:t>
            </a:r>
          </a:p>
          <a:p>
            <a:r>
              <a:rPr lang="en-US" sz="2000" dirty="0">
                <a:latin typeface="Arial" panose="020B0604020202020204" pitchFamily="34" charset="0"/>
                <a:cs typeface="Arial" panose="020B0604020202020204" pitchFamily="34" charset="0"/>
              </a:rPr>
              <a:t>It provides us with all information needed about the patient’s case.</a:t>
            </a:r>
          </a:p>
          <a:p>
            <a:r>
              <a:rPr lang="en-US" sz="2000" dirty="0">
                <a:latin typeface="Arial" panose="020B0604020202020204" pitchFamily="34" charset="0"/>
                <a:cs typeface="Arial" panose="020B0604020202020204" pitchFamily="34" charset="0"/>
              </a:rPr>
              <a:t>Provides the medicines for the patient.</a:t>
            </a:r>
          </a:p>
        </p:txBody>
      </p:sp>
    </p:spTree>
    <p:extLst>
      <p:ext uri="{BB962C8B-B14F-4D97-AF65-F5344CB8AC3E}">
        <p14:creationId xmlns:p14="http://schemas.microsoft.com/office/powerpoint/2010/main" val="1931096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4F2EC7C-E163-43C8-95E1-D68C83433A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mputer vision project ideas&#10;&#10;Description automatically generated with low confidence">
            <a:extLst>
              <a:ext uri="{FF2B5EF4-FFF2-40B4-BE49-F238E27FC236}">
                <a16:creationId xmlns:a16="http://schemas.microsoft.com/office/drawing/2014/main" id="{0679084E-6B83-066E-D718-824EA0871249}"/>
              </a:ext>
            </a:extLst>
          </p:cNvPr>
          <p:cNvPicPr>
            <a:picLocks noChangeAspect="1"/>
          </p:cNvPicPr>
          <p:nvPr/>
        </p:nvPicPr>
        <p:blipFill rotWithShape="1">
          <a:blip r:embed="rId2">
            <a:alphaModFix amt="15000"/>
            <a:grayscl/>
          </a:blip>
          <a:srcRect r="9091" b="14773"/>
          <a:stretch/>
        </p:blipFill>
        <p:spPr>
          <a:xfrm>
            <a:off x="-608749" y="753227"/>
            <a:ext cx="12192000" cy="6858001"/>
          </a:xfrm>
          <a:prstGeom prst="rect">
            <a:avLst/>
          </a:prstGeom>
        </p:spPr>
      </p:pic>
      <p:pic>
        <p:nvPicPr>
          <p:cNvPr id="12" name="Picture 11">
            <a:extLst>
              <a:ext uri="{FF2B5EF4-FFF2-40B4-BE49-F238E27FC236}">
                <a16:creationId xmlns:a16="http://schemas.microsoft.com/office/drawing/2014/main" id="{57E9ED38-2B6B-4DE5-852E-9C04BC33F74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sp>
        <p:nvSpPr>
          <p:cNvPr id="14" name="Rectangle 13">
            <a:extLst>
              <a:ext uri="{FF2B5EF4-FFF2-40B4-BE49-F238E27FC236}">
                <a16:creationId xmlns:a16="http://schemas.microsoft.com/office/drawing/2014/main" id="{B7708FB3-3153-4642-9643-178CEC5EC2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0" y="609600"/>
            <a:ext cx="10437812" cy="1368198"/>
          </a:xfrm>
          <a:prstGeom prst="rect">
            <a:avLst/>
          </a:prstGeom>
          <a:solidFill>
            <a:schemeClr val="bg1">
              <a:lumMod val="95000"/>
              <a:lumOff val="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D4869843-1D75-DB13-6BDE-84513AB2FECA}"/>
              </a:ext>
            </a:extLst>
          </p:cNvPr>
          <p:cNvSpPr>
            <a:spLocks noGrp="1"/>
          </p:cNvSpPr>
          <p:nvPr>
            <p:ph type="title"/>
          </p:nvPr>
        </p:nvSpPr>
        <p:spPr>
          <a:xfrm>
            <a:off x="680321" y="753228"/>
            <a:ext cx="9613861" cy="1080938"/>
          </a:xfrm>
        </p:spPr>
        <p:txBody>
          <a:bodyPr>
            <a:normAutofit/>
          </a:bodyPr>
          <a:lstStyle/>
          <a:p>
            <a:r>
              <a:rPr lang="en-US">
                <a:latin typeface="Arial" panose="020B0604020202020204" pitchFamily="34" charset="0"/>
                <a:cs typeface="Arial" panose="020B0604020202020204" pitchFamily="34" charset="0"/>
              </a:rPr>
              <a:t>Future Works</a:t>
            </a:r>
          </a:p>
        </p:txBody>
      </p:sp>
      <p:pic>
        <p:nvPicPr>
          <p:cNvPr id="16" name="Picture 15">
            <a:extLst>
              <a:ext uri="{FF2B5EF4-FFF2-40B4-BE49-F238E27FC236}">
                <a16:creationId xmlns:a16="http://schemas.microsoft.com/office/drawing/2014/main" id="{FEDB5B53-2430-4E88-8159-E988DB380DC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cstate="print">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8" name="Rectangle 17">
            <a:extLst>
              <a:ext uri="{FF2B5EF4-FFF2-40B4-BE49-F238E27FC236}">
                <a16:creationId xmlns:a16="http://schemas.microsoft.com/office/drawing/2014/main" id="{660614B3-AE58-4129-BD79-6512D61E3E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Content Placeholder 2">
            <a:extLst>
              <a:ext uri="{FF2B5EF4-FFF2-40B4-BE49-F238E27FC236}">
                <a16:creationId xmlns:a16="http://schemas.microsoft.com/office/drawing/2014/main" id="{A1D1B075-E53C-F25E-2C4A-E0492A3EA8C8}"/>
              </a:ext>
            </a:extLst>
          </p:cNvPr>
          <p:cNvSpPr>
            <a:spLocks noGrp="1"/>
          </p:cNvSpPr>
          <p:nvPr>
            <p:ph idx="1"/>
          </p:nvPr>
        </p:nvSpPr>
        <p:spPr>
          <a:xfrm>
            <a:off x="680321" y="2336873"/>
            <a:ext cx="9613861" cy="3395060"/>
          </a:xfrm>
        </p:spPr>
        <p:txBody>
          <a:bodyPr anchor="ctr">
            <a:normAutofit/>
          </a:bodyPr>
          <a:lstStyle/>
          <a:p>
            <a:r>
              <a:rPr lang="en-US" sz="2000" dirty="0">
                <a:latin typeface="Arial" panose="020B0604020202020204" pitchFamily="34" charset="0"/>
                <a:cs typeface="Arial" panose="020B0604020202020204" pitchFamily="34" charset="0"/>
              </a:rPr>
              <a:t>In the future:</a:t>
            </a:r>
          </a:p>
          <a:p>
            <a:pPr marL="514350" indent="-514350">
              <a:buFont typeface="+mj-lt"/>
              <a:buAutoNum type="arabicPeriod"/>
            </a:pPr>
            <a:r>
              <a:rPr lang="en-US" sz="2000" dirty="0">
                <a:latin typeface="Arial" panose="020B0604020202020204" pitchFamily="34" charset="0"/>
                <a:cs typeface="Arial" panose="020B0604020202020204" pitchFamily="34" charset="0"/>
              </a:rPr>
              <a:t>We can add more sensors for other parameters </a:t>
            </a:r>
          </a:p>
          <a:p>
            <a:pPr marL="514350" indent="-514350">
              <a:buFont typeface="+mj-lt"/>
              <a:buAutoNum type="arabicPeriod"/>
            </a:pPr>
            <a:r>
              <a:rPr lang="en-US" sz="2000" dirty="0">
                <a:latin typeface="Arial" panose="020B0604020202020204" pitchFamily="34" charset="0"/>
                <a:cs typeface="Arial" panose="020B0604020202020204" pitchFamily="34" charset="0"/>
              </a:rPr>
              <a:t>Build the Whole body of the robot and add more features (Like system conversation between the patient and the robot)</a:t>
            </a:r>
          </a:p>
          <a:p>
            <a:pPr marL="514350" indent="-514350">
              <a:buFont typeface="+mj-lt"/>
              <a:buAutoNum type="arabicPeriod"/>
            </a:pPr>
            <a:r>
              <a:rPr lang="en-US" sz="2000" dirty="0">
                <a:latin typeface="Arial" panose="020B0604020202020204" pitchFamily="34" charset="0"/>
                <a:cs typeface="Arial" panose="020B0604020202020204" pitchFamily="34" charset="0"/>
              </a:rPr>
              <a:t>Replace the color sensor with computer vision </a:t>
            </a:r>
          </a:p>
          <a:p>
            <a:pPr marL="514350" indent="-514350">
              <a:buFont typeface="+mj-lt"/>
              <a:buAutoNum type="arabicPeriod"/>
            </a:pPr>
            <a:r>
              <a:rPr lang="en-US" sz="2000" dirty="0">
                <a:latin typeface="Arial" panose="020B0604020202020204" pitchFamily="34" charset="0"/>
                <a:cs typeface="Arial" panose="020B0604020202020204" pitchFamily="34" charset="0"/>
              </a:rPr>
              <a:t>Serve more than one patient</a:t>
            </a:r>
          </a:p>
        </p:txBody>
      </p:sp>
    </p:spTree>
    <p:extLst>
      <p:ext uri="{BB962C8B-B14F-4D97-AF65-F5344CB8AC3E}">
        <p14:creationId xmlns:p14="http://schemas.microsoft.com/office/powerpoint/2010/main" val="14025598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21" name="Rectangle 10">
            <a:extLst>
              <a:ext uri="{FF2B5EF4-FFF2-40B4-BE49-F238E27FC236}">
                <a16:creationId xmlns:a16="http://schemas.microsoft.com/office/drawing/2014/main" id="{8DCA3673-CDE4-40C5-9FA8-F89874CFBA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824" cy="68580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12">
            <a:extLst>
              <a:ext uri="{FF2B5EF4-FFF2-40B4-BE49-F238E27FC236}">
                <a16:creationId xmlns:a16="http://schemas.microsoft.com/office/drawing/2014/main" id="{95756E8F-499C-4533-BBE8-309C3E8D985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sp>
        <p:nvSpPr>
          <p:cNvPr id="23" name="Rectangle 14">
            <a:extLst>
              <a:ext uri="{FF2B5EF4-FFF2-40B4-BE49-F238E27FC236}">
                <a16:creationId xmlns:a16="http://schemas.microsoft.com/office/drawing/2014/main" id="{0FFFD040-32A9-4D2B-86CA-599D030A41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6">
            <a:extLst>
              <a:ext uri="{FF2B5EF4-FFF2-40B4-BE49-F238E27FC236}">
                <a16:creationId xmlns:a16="http://schemas.microsoft.com/office/drawing/2014/main" id="{863205CA-B7FF-4C25-A4C8-3BBBCE19D9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4959094"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BF7E9CCC-4C91-EF3A-DAFD-5420D3C5CC2E}"/>
              </a:ext>
            </a:extLst>
          </p:cNvPr>
          <p:cNvSpPr>
            <a:spLocks noGrp="1"/>
          </p:cNvSpPr>
          <p:nvPr>
            <p:ph type="title"/>
          </p:nvPr>
        </p:nvSpPr>
        <p:spPr>
          <a:xfrm>
            <a:off x="680321" y="753228"/>
            <a:ext cx="4136123" cy="1080938"/>
          </a:xfrm>
        </p:spPr>
        <p:txBody>
          <a:bodyPr>
            <a:normAutofit/>
          </a:bodyPr>
          <a:lstStyle/>
          <a:p>
            <a:r>
              <a:rPr lang="en-US" sz="2400">
                <a:latin typeface="Arial" panose="020B0604020202020204" pitchFamily="34" charset="0"/>
                <a:cs typeface="Arial" panose="020B0604020202020204" pitchFamily="34" charset="0"/>
              </a:rPr>
              <a:t>Practical video for the project  </a:t>
            </a:r>
          </a:p>
        </p:txBody>
      </p:sp>
      <p:pic>
        <p:nvPicPr>
          <p:cNvPr id="25" name="Picture 18">
            <a:extLst>
              <a:ext uri="{FF2B5EF4-FFF2-40B4-BE49-F238E27FC236}">
                <a16:creationId xmlns:a16="http://schemas.microsoft.com/office/drawing/2014/main" id="{306E3F32-3C1A-4B6E-AF26-8A15A788560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5">
            <a:extLst>
              <a:ext uri="{28A0092B-C50C-407E-A947-70E740481C1C}">
                <a14:useLocalDpi xmlns:a14="http://schemas.microsoft.com/office/drawing/2010/main" val="0"/>
              </a:ext>
            </a:extLst>
          </a:blip>
          <a:stretch>
            <a:fillRect/>
          </a:stretch>
        </p:blipFill>
        <p:spPr>
          <a:xfrm>
            <a:off x="2" y="1970241"/>
            <a:ext cx="4956048" cy="199787"/>
          </a:xfrm>
          <a:prstGeom prst="rect">
            <a:avLst/>
          </a:prstGeom>
        </p:spPr>
      </p:pic>
      <p:sp>
        <p:nvSpPr>
          <p:cNvPr id="26" name="Content Placeholder 7">
            <a:extLst>
              <a:ext uri="{FF2B5EF4-FFF2-40B4-BE49-F238E27FC236}">
                <a16:creationId xmlns:a16="http://schemas.microsoft.com/office/drawing/2014/main" id="{D6D7776E-44C4-F884-F28A-5D54CC168FAF}"/>
              </a:ext>
            </a:extLst>
          </p:cNvPr>
          <p:cNvSpPr>
            <a:spLocks noGrp="1"/>
          </p:cNvSpPr>
          <p:nvPr>
            <p:ph idx="1"/>
          </p:nvPr>
        </p:nvSpPr>
        <p:spPr>
          <a:xfrm>
            <a:off x="680321" y="2336873"/>
            <a:ext cx="3656289" cy="3599316"/>
          </a:xfrm>
        </p:spPr>
        <p:txBody>
          <a:bodyPr>
            <a:normAutofit/>
          </a:bodyPr>
          <a:lstStyle/>
          <a:p>
            <a:r>
              <a:rPr lang="en-US" sz="2800" dirty="0">
                <a:latin typeface="Arial" panose="020B0604020202020204" pitchFamily="34" charset="0"/>
                <a:cs typeface="Arial" panose="020B0604020202020204" pitchFamily="34" charset="0"/>
              </a:rPr>
              <a:t>Final project product </a:t>
            </a:r>
          </a:p>
        </p:txBody>
      </p:sp>
      <p:pic>
        <p:nvPicPr>
          <p:cNvPr id="4" name="My Video">
            <a:hlinkClick r:id="" action="ppaction://media"/>
            <a:extLst>
              <a:ext uri="{FF2B5EF4-FFF2-40B4-BE49-F238E27FC236}">
                <a16:creationId xmlns:a16="http://schemas.microsoft.com/office/drawing/2014/main" id="{9D3787A7-3FFE-2772-9B9D-42DBDCCCF4A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842062" y="640080"/>
            <a:ext cx="3137534" cy="5577840"/>
          </a:xfrm>
          <a:prstGeom prst="rect">
            <a:avLst/>
          </a:prstGeom>
          <a:ln>
            <a:noFill/>
          </a:ln>
          <a:effectLst>
            <a:outerShdw blurRad="76200" dist="63500" dir="5040000" algn="tl" rotWithShape="0">
              <a:srgbClr val="000000">
                <a:alpha val="41000"/>
              </a:srgbClr>
            </a:outerShdw>
          </a:effectLst>
        </p:spPr>
      </p:pic>
    </p:spTree>
    <p:extLst>
      <p:ext uri="{BB962C8B-B14F-4D97-AF65-F5344CB8AC3E}">
        <p14:creationId xmlns:p14="http://schemas.microsoft.com/office/powerpoint/2010/main" val="2103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7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grpSp>
        <p:nvGrpSpPr>
          <p:cNvPr id="37" name="Group 24">
            <a:extLst>
              <a:ext uri="{FF2B5EF4-FFF2-40B4-BE49-F238E27FC236}">
                <a16:creationId xmlns:a16="http://schemas.microsoft.com/office/drawing/2014/main" id="{F6BCB397-4790-4766-82B8-F6ED3BAAB0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176" y="0"/>
            <a:ext cx="12192000" cy="6858001"/>
            <a:chOff x="-3176" y="0"/>
            <a:chExt cx="12192000" cy="6858001"/>
          </a:xfrm>
        </p:grpSpPr>
        <p:sp useBgFill="1">
          <p:nvSpPr>
            <p:cNvPr id="26" name="Rectangle 25">
              <a:extLst>
                <a:ext uri="{FF2B5EF4-FFF2-40B4-BE49-F238E27FC236}">
                  <a16:creationId xmlns:a16="http://schemas.microsoft.com/office/drawing/2014/main" id="{BDB66795-F5BA-4B6C-951C-11DBE9D24A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8882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26">
              <a:extLst>
                <a:ext uri="{FF2B5EF4-FFF2-40B4-BE49-F238E27FC236}">
                  <a16:creationId xmlns:a16="http://schemas.microsoft.com/office/drawing/2014/main" id="{12C790B8-181F-443B-9B01-D67B4B94ABA3}"/>
                </a:ext>
                <a:ext uri="{C183D7F6-B498-43B3-948B-1728B52AA6E4}">
                  <adec:decorative xmlns:adec="http://schemas.microsoft.com/office/drawing/2017/decorative" val="1"/>
                </a:ext>
              </a:extLst>
            </p:cNvPr>
            <p:cNvPicPr>
              <a:picLocks noChangeAspect="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3176" y="0"/>
              <a:ext cx="12192000" cy="6858000"/>
            </a:xfrm>
            <a:prstGeom prst="rect">
              <a:avLst/>
            </a:prstGeom>
          </p:spPr>
        </p:pic>
      </p:grpSp>
      <p:pic>
        <p:nvPicPr>
          <p:cNvPr id="5" name="Picture 4" descr="A picture containing circle, screenshot, graphics, design&#10;&#10;Description automatically generated">
            <a:extLst>
              <a:ext uri="{FF2B5EF4-FFF2-40B4-BE49-F238E27FC236}">
                <a16:creationId xmlns:a16="http://schemas.microsoft.com/office/drawing/2014/main" id="{B4871886-27D0-2218-AE11-DC0A6C32A3DF}"/>
              </a:ext>
            </a:extLst>
          </p:cNvPr>
          <p:cNvPicPr>
            <a:picLocks noChangeAspect="1"/>
          </p:cNvPicPr>
          <p:nvPr/>
        </p:nvPicPr>
        <p:blipFill rotWithShape="1">
          <a:blip r:embed="rId3"/>
          <a:srcRect l="26625" r="27515"/>
          <a:stretch/>
        </p:blipFill>
        <p:spPr>
          <a:xfrm>
            <a:off x="7547810" y="10"/>
            <a:ext cx="4641013" cy="6856310"/>
          </a:xfrm>
          <a:prstGeom prst="rect">
            <a:avLst/>
          </a:prstGeom>
          <a:ln>
            <a:noFill/>
          </a:ln>
          <a:effectLst/>
        </p:spPr>
      </p:pic>
      <p:sp>
        <p:nvSpPr>
          <p:cNvPr id="39" name="Rectangle 28">
            <a:extLst>
              <a:ext uri="{FF2B5EF4-FFF2-40B4-BE49-F238E27FC236}">
                <a16:creationId xmlns:a16="http://schemas.microsoft.com/office/drawing/2014/main" id="{0917D5C4-7346-4128-A893-88F9031A3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2" y="609600"/>
            <a:ext cx="796704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BA17353-6166-2C1C-FE49-9BF4BD9C37ED}"/>
              </a:ext>
            </a:extLst>
          </p:cNvPr>
          <p:cNvSpPr>
            <a:spLocks noGrp="1"/>
          </p:cNvSpPr>
          <p:nvPr>
            <p:ph type="title"/>
          </p:nvPr>
        </p:nvSpPr>
        <p:spPr>
          <a:xfrm>
            <a:off x="680321" y="753228"/>
            <a:ext cx="7087552" cy="1080938"/>
          </a:xfrm>
        </p:spPr>
        <p:txBody>
          <a:bodyPr>
            <a:normAutofit/>
          </a:bodyPr>
          <a:lstStyle/>
          <a:p>
            <a:r>
              <a:rPr lang="en-US" dirty="0">
                <a:latin typeface="Arial" panose="020B0604020202020204" pitchFamily="34" charset="0"/>
                <a:cs typeface="Arial" panose="020B0604020202020204" pitchFamily="34" charset="0"/>
              </a:rPr>
              <a:t>Usage of IoT </a:t>
            </a:r>
          </a:p>
        </p:txBody>
      </p:sp>
      <p:pic>
        <p:nvPicPr>
          <p:cNvPr id="40" name="Picture 30">
            <a:extLst>
              <a:ext uri="{FF2B5EF4-FFF2-40B4-BE49-F238E27FC236}">
                <a16:creationId xmlns:a16="http://schemas.microsoft.com/office/drawing/2014/main" id="{4EC06EAC-4D4E-4BEC-A580-543F5E0EDE9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extLst>
              <a:ext uri="{28A0092B-C50C-407E-A947-70E740481C1C}">
                <a14:useLocalDpi xmlns:a14="http://schemas.microsoft.com/office/drawing/2010/main" val="0"/>
              </a:ext>
            </a:extLst>
          </a:blip>
          <a:stretch>
            <a:fillRect/>
          </a:stretch>
        </p:blipFill>
        <p:spPr>
          <a:xfrm>
            <a:off x="2" y="1970240"/>
            <a:ext cx="7967048" cy="321164"/>
          </a:xfrm>
          <a:prstGeom prst="rect">
            <a:avLst/>
          </a:prstGeom>
        </p:spPr>
      </p:pic>
      <p:sp>
        <p:nvSpPr>
          <p:cNvPr id="3" name="Content Placeholder 2">
            <a:extLst>
              <a:ext uri="{FF2B5EF4-FFF2-40B4-BE49-F238E27FC236}">
                <a16:creationId xmlns:a16="http://schemas.microsoft.com/office/drawing/2014/main" id="{D3E50B72-41EF-27AB-00F6-1CA29E9A7B24}"/>
              </a:ext>
            </a:extLst>
          </p:cNvPr>
          <p:cNvSpPr>
            <a:spLocks noGrp="1"/>
          </p:cNvSpPr>
          <p:nvPr>
            <p:ph idx="1"/>
          </p:nvPr>
        </p:nvSpPr>
        <p:spPr>
          <a:xfrm>
            <a:off x="680321" y="2336873"/>
            <a:ext cx="6423211" cy="3599316"/>
          </a:xfrm>
        </p:spPr>
        <p:txBody>
          <a:bodyPr>
            <a:normAutofit/>
          </a:bodyPr>
          <a:lstStyle/>
          <a:p>
            <a:r>
              <a:rPr lang="en-US" sz="2000" dirty="0">
                <a:latin typeface="Arial" panose="020B0604020202020204" pitchFamily="34" charset="0"/>
                <a:cs typeface="Arial" panose="020B0604020202020204" pitchFamily="34" charset="0"/>
              </a:rPr>
              <a:t>In the project we use the technology of IoT to connect all parts of the project to the internet to </a:t>
            </a:r>
            <a:r>
              <a:rPr lang="ar-EG" sz="2000" dirty="0">
                <a:latin typeface="Arial" panose="020B0604020202020204" pitchFamily="34" charset="0"/>
                <a:cs typeface="Arial" panose="020B0604020202020204" pitchFamily="34" charset="0"/>
              </a:rPr>
              <a:t>achieve</a:t>
            </a:r>
            <a:r>
              <a:rPr lang="en-US" sz="2000" dirty="0">
                <a:latin typeface="Arial" panose="020B0604020202020204" pitchFamily="34" charset="0"/>
                <a:cs typeface="Arial" panose="020B0604020202020204" pitchFamily="34" charset="0"/>
              </a:rPr>
              <a:t> the connection remotely </a:t>
            </a:r>
          </a:p>
          <a:p>
            <a:r>
              <a:rPr lang="en-US" sz="2000" dirty="0">
                <a:latin typeface="Arial" panose="020B0604020202020204" pitchFamily="34" charset="0"/>
                <a:cs typeface="Arial" panose="020B0604020202020204" pitchFamily="34" charset="0"/>
              </a:rPr>
              <a:t>To collect the data </a:t>
            </a:r>
            <a:r>
              <a:rPr lang="ar-EG" sz="2000" dirty="0">
                <a:latin typeface="Arial" panose="020B0604020202020204" pitchFamily="34" charset="0"/>
                <a:cs typeface="Arial" panose="020B0604020202020204" pitchFamily="34" charset="0"/>
              </a:rPr>
              <a:t>from</a:t>
            </a:r>
            <a:r>
              <a:rPr lang="en-US" sz="2000" dirty="0">
                <a:latin typeface="Arial" panose="020B0604020202020204" pitchFamily="34" charset="0"/>
                <a:cs typeface="Arial" panose="020B0604020202020204" pitchFamily="34" charset="0"/>
              </a:rPr>
              <a:t> the sensors and then send it to the cloud server that we used</a:t>
            </a:r>
          </a:p>
          <a:p>
            <a:r>
              <a:rPr lang="en-US" sz="2000" dirty="0">
                <a:latin typeface="Arial" panose="020B0604020202020204" pitchFamily="34" charset="0"/>
                <a:cs typeface="Arial" panose="020B0604020202020204" pitchFamily="34" charset="0"/>
              </a:rPr>
              <a:t>Why IoT technology</a:t>
            </a:r>
            <a:r>
              <a:rPr lang="ar-EG" sz="2000" dirty="0">
                <a:latin typeface="Arial" panose="020B0604020202020204" pitchFamily="34" charset="0"/>
                <a:cs typeface="Arial" panose="020B0604020202020204" pitchFamily="34" charset="0"/>
              </a:rPr>
              <a:t>?</a:t>
            </a:r>
            <a:r>
              <a:rPr lang="en-US" sz="2000" dirty="0">
                <a:latin typeface="Arial" panose="020B0604020202020204" pitchFamily="34" charset="0"/>
                <a:cs typeface="Arial" panose="020B0604020202020204" pitchFamily="34" charset="0"/>
              </a:rPr>
              <a:t> Because it is very </a:t>
            </a:r>
            <a:r>
              <a:rPr lang="ar-EG" sz="2000" dirty="0">
                <a:latin typeface="Arial" panose="020B0604020202020204" pitchFamily="34" charset="0"/>
                <a:cs typeface="Arial" panose="020B0604020202020204" pitchFamily="34" charset="0"/>
              </a:rPr>
              <a:t>common</a:t>
            </a:r>
            <a:r>
              <a:rPr lang="en-US" sz="2000" dirty="0">
                <a:latin typeface="Arial" panose="020B0604020202020204" pitchFamily="34" charset="0"/>
                <a:cs typeface="Arial" panose="020B0604020202020204" pitchFamily="34" charset="0"/>
              </a:rPr>
              <a:t> and is very fast and gives us </a:t>
            </a:r>
            <a:r>
              <a:rPr lang="ar-EG" sz="2000" dirty="0">
                <a:latin typeface="Arial" panose="020B0604020202020204" pitchFamily="34" charset="0"/>
                <a:cs typeface="Arial" panose="020B0604020202020204" pitchFamily="34" charset="0"/>
              </a:rPr>
              <a:t>a</a:t>
            </a:r>
            <a:r>
              <a:rPr lang="en-US" sz="2000" dirty="0">
                <a:latin typeface="Arial" panose="020B0604020202020204" pitchFamily="34" charset="0"/>
                <a:cs typeface="Arial" panose="020B0604020202020204" pitchFamily="34" charset="0"/>
              </a:rPr>
              <a:t> high speed for interacting</a:t>
            </a:r>
            <a:r>
              <a:rPr lang="ar-EG" sz="2000" dirty="0">
                <a:latin typeface="Arial" panose="020B0604020202020204" pitchFamily="34" charset="0"/>
                <a:cs typeface="Arial" panose="020B0604020202020204" pitchFamily="34" charset="0"/>
              </a:rPr>
              <a:t> </a:t>
            </a:r>
            <a:r>
              <a:rPr lang="en-US" sz="2000" dirty="0">
                <a:latin typeface="Arial" panose="020B0604020202020204" pitchFamily="34" charset="0"/>
                <a:cs typeface="Arial" panose="020B0604020202020204" pitchFamily="34" charset="0"/>
              </a:rPr>
              <a:t>and connecting the parts of our project together and synchronously    </a:t>
            </a:r>
          </a:p>
        </p:txBody>
      </p:sp>
    </p:spTree>
    <p:extLst>
      <p:ext uri="{BB962C8B-B14F-4D97-AF65-F5344CB8AC3E}">
        <p14:creationId xmlns:p14="http://schemas.microsoft.com/office/powerpoint/2010/main" val="122919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11FFB-2342-934F-6F58-0CF8C0357383}"/>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Objectives </a:t>
            </a:r>
          </a:p>
        </p:txBody>
      </p:sp>
      <p:graphicFrame>
        <p:nvGraphicFramePr>
          <p:cNvPr id="5" name="Content Placeholder 2">
            <a:extLst>
              <a:ext uri="{FF2B5EF4-FFF2-40B4-BE49-F238E27FC236}">
                <a16:creationId xmlns:a16="http://schemas.microsoft.com/office/drawing/2014/main" id="{E725166B-72E9-09ED-A18A-77FA743A4599}"/>
              </a:ext>
            </a:extLst>
          </p:cNvPr>
          <p:cNvGraphicFramePr>
            <a:graphicFrameLocks noGrp="1"/>
          </p:cNvGraphicFramePr>
          <p:nvPr>
            <p:ph idx="1"/>
          </p:nvPr>
        </p:nvGraphicFramePr>
        <p:xfrm>
          <a:off x="680321" y="2336873"/>
          <a:ext cx="9613861" cy="3599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7968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28345-80A7-EC05-EFD7-6497A1A010B2}"/>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System usability </a:t>
            </a:r>
          </a:p>
        </p:txBody>
      </p:sp>
      <p:graphicFrame>
        <p:nvGraphicFramePr>
          <p:cNvPr id="7" name="Content Placeholder 2">
            <a:extLst>
              <a:ext uri="{FF2B5EF4-FFF2-40B4-BE49-F238E27FC236}">
                <a16:creationId xmlns:a16="http://schemas.microsoft.com/office/drawing/2014/main" id="{DA7DD024-FD11-70F6-C1E4-A2B64157BE0A}"/>
              </a:ext>
            </a:extLst>
          </p:cNvPr>
          <p:cNvGraphicFramePr>
            <a:graphicFrameLocks noGrp="1"/>
          </p:cNvGraphicFramePr>
          <p:nvPr>
            <p:ph idx="1"/>
            <p:extLst>
              <p:ext uri="{D42A27DB-BD31-4B8C-83A1-F6EECF244321}">
                <p14:modId xmlns:p14="http://schemas.microsoft.com/office/powerpoint/2010/main" val="1404739704"/>
              </p:ext>
            </p:extLst>
          </p:nvPr>
        </p:nvGraphicFramePr>
        <p:xfrm>
          <a:off x="680321" y="2355534"/>
          <a:ext cx="9613861" cy="35993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3058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6000"/>
                <a:shade val="100000"/>
                <a:hueMod val="92000"/>
                <a:satMod val="200000"/>
                <a:lumMod val="128000"/>
              </a:schemeClr>
            </a:gs>
            <a:gs pos="50000">
              <a:schemeClr val="bg2">
                <a:shade val="100000"/>
                <a:hueMod val="100000"/>
                <a:satMod val="110000"/>
                <a:lumMod val="130000"/>
              </a:schemeClr>
            </a:gs>
            <a:gs pos="100000">
              <a:schemeClr val="bg2">
                <a:shade val="78000"/>
                <a:hueMod val="118000"/>
                <a:satMod val="120000"/>
                <a:lumMod val="69000"/>
              </a:schemeClr>
            </a:gs>
          </a:gsLst>
          <a:lin ang="252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485FFDC-0CAD-450C-A1F1-75E392CC81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82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9672BDB-4ABD-40E5-A8B8-F7340E3BD8D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Rectangle 12">
            <a:extLst>
              <a:ext uri="{FF2B5EF4-FFF2-40B4-BE49-F238E27FC236}">
                <a16:creationId xmlns:a16="http://schemas.microsoft.com/office/drawing/2014/main" id="{B1FA2BC7-3F19-4E1C-B3D1-19995D9F6F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44527" y="0"/>
            <a:ext cx="7552944"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62FF40B5-1E36-4442-8D28-D1AA571AD2E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cstate="print">
            <a:extLst>
              <a:ext uri="{28A0092B-C50C-407E-A947-70E740481C1C}">
                <a14:useLocalDpi xmlns:a14="http://schemas.microsoft.com/office/drawing/2010/main" val="0"/>
              </a:ext>
            </a:extLst>
          </a:blip>
          <a:stretch>
            <a:fillRect/>
          </a:stretch>
        </p:blipFill>
        <p:spPr>
          <a:xfrm>
            <a:off x="1" y="5006045"/>
            <a:ext cx="4965192" cy="144668"/>
          </a:xfrm>
          <a:prstGeom prst="rect">
            <a:avLst/>
          </a:prstGeom>
        </p:spPr>
      </p:pic>
      <p:sp>
        <p:nvSpPr>
          <p:cNvPr id="17" name="Rectangle 16">
            <a:extLst>
              <a:ext uri="{FF2B5EF4-FFF2-40B4-BE49-F238E27FC236}">
                <a16:creationId xmlns:a16="http://schemas.microsoft.com/office/drawing/2014/main" id="{73C09592-2DB2-47C0-A5CB-BD39288D13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838764"/>
            <a:ext cx="4964567" cy="3180473"/>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F795E066-8F34-BEF7-3FB8-3F817302710F}"/>
              </a:ext>
            </a:extLst>
          </p:cNvPr>
          <p:cNvSpPr>
            <a:spLocks noGrp="1"/>
          </p:cNvSpPr>
          <p:nvPr>
            <p:ph type="title"/>
          </p:nvPr>
        </p:nvSpPr>
        <p:spPr>
          <a:xfrm>
            <a:off x="680321" y="2063262"/>
            <a:ext cx="3739279" cy="2661052"/>
          </a:xfrm>
        </p:spPr>
        <p:txBody>
          <a:bodyPr>
            <a:normAutofit/>
          </a:bodyPr>
          <a:lstStyle/>
          <a:p>
            <a:pPr algn="r"/>
            <a:r>
              <a:rPr lang="en-US" sz="4400" dirty="0">
                <a:latin typeface="Arial" panose="020B0604020202020204" pitchFamily="34" charset="0"/>
                <a:cs typeface="Arial" panose="020B0604020202020204" pitchFamily="34" charset="0"/>
              </a:rPr>
              <a:t>System functionality </a:t>
            </a:r>
          </a:p>
        </p:txBody>
      </p:sp>
      <p:graphicFrame>
        <p:nvGraphicFramePr>
          <p:cNvPr id="5" name="Content Placeholder 2">
            <a:extLst>
              <a:ext uri="{FF2B5EF4-FFF2-40B4-BE49-F238E27FC236}">
                <a16:creationId xmlns:a16="http://schemas.microsoft.com/office/drawing/2014/main" id="{DC54CB29-C3FB-4240-722F-90884E2EEC9A}"/>
              </a:ext>
            </a:extLst>
          </p:cNvPr>
          <p:cNvGraphicFramePr>
            <a:graphicFrameLocks noGrp="1"/>
          </p:cNvGraphicFramePr>
          <p:nvPr>
            <p:ph idx="1"/>
            <p:extLst>
              <p:ext uri="{D42A27DB-BD31-4B8C-83A1-F6EECF244321}">
                <p14:modId xmlns:p14="http://schemas.microsoft.com/office/powerpoint/2010/main" val="20716516"/>
              </p:ext>
            </p:extLst>
          </p:nvPr>
        </p:nvGraphicFramePr>
        <p:xfrm>
          <a:off x="5284788" y="639763"/>
          <a:ext cx="6261100" cy="55784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0523832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D65EAD-B680-B7CA-47EE-3A8577E96829}"/>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System Functionality </a:t>
            </a:r>
          </a:p>
        </p:txBody>
      </p:sp>
      <p:sp>
        <p:nvSpPr>
          <p:cNvPr id="3" name="Content Placeholder 2">
            <a:extLst>
              <a:ext uri="{FF2B5EF4-FFF2-40B4-BE49-F238E27FC236}">
                <a16:creationId xmlns:a16="http://schemas.microsoft.com/office/drawing/2014/main" id="{21BE7630-4862-6260-7543-1AAF06BE673A}"/>
              </a:ext>
            </a:extLst>
          </p:cNvPr>
          <p:cNvSpPr>
            <a:spLocks noGrp="1"/>
          </p:cNvSpPr>
          <p:nvPr>
            <p:ph idx="1"/>
          </p:nvPr>
        </p:nvSpPr>
        <p:spPr/>
        <p:txBody>
          <a:bodyPr>
            <a:normAutofit fontScale="92500" lnSpcReduction="20000"/>
          </a:bodyPr>
          <a:lstStyle/>
          <a:p>
            <a:pPr>
              <a:buFont typeface="Wingdings" panose="05000000000000000000" pitchFamily="2" charset="2"/>
              <a:buChar char="v"/>
            </a:pPr>
            <a:r>
              <a:rPr lang="en-US" sz="2800" dirty="0">
                <a:latin typeface="Arial" panose="020B0604020202020204" pitchFamily="34" charset="0"/>
                <a:cs typeface="Arial" panose="020B0604020202020204" pitchFamily="34" charset="0"/>
              </a:rPr>
              <a:t>Collecting the data:  </a:t>
            </a:r>
          </a:p>
          <a:p>
            <a:r>
              <a:rPr lang="en-US" sz="2800" dirty="0">
                <a:latin typeface="Arial" panose="020B0604020202020204" pitchFamily="34" charset="0"/>
                <a:cs typeface="Arial" panose="020B0604020202020204" pitchFamily="34" charset="0"/>
              </a:rPr>
              <a:t>Using the temperature sensor and pulse rate sensor we collect the data from the patient,</a:t>
            </a:r>
            <a:r>
              <a:rPr lang="ar-EG" sz="2800" dirty="0">
                <a:latin typeface="Arial" panose="020B0604020202020204" pitchFamily="34" charset="0"/>
                <a:cs typeface="Arial" panose="020B0604020202020204" pitchFamily="34" charset="0"/>
              </a:rPr>
              <a:t> </a:t>
            </a:r>
            <a:r>
              <a:rPr lang="en-US" sz="2800" dirty="0">
                <a:latin typeface="Arial" panose="020B0604020202020204" pitchFamily="34" charset="0"/>
                <a:cs typeface="Arial" panose="020B0604020202020204" pitchFamily="34" charset="0"/>
              </a:rPr>
              <a:t>Sensors are connected to the patient around the day to collect the data and monitor it on the display screen all the time</a:t>
            </a:r>
          </a:p>
          <a:p>
            <a:pPr>
              <a:buFont typeface="Wingdings" panose="05000000000000000000" pitchFamily="2" charset="2"/>
              <a:buChar char="v"/>
            </a:pPr>
            <a:r>
              <a:rPr lang="en-US" sz="2800" dirty="0">
                <a:latin typeface="Arial" panose="020B0604020202020204" pitchFamily="34" charset="0"/>
                <a:cs typeface="Arial" panose="020B0604020202020204" pitchFamily="34" charset="0"/>
              </a:rPr>
              <a:t>Monitoring the data: </a:t>
            </a:r>
          </a:p>
          <a:p>
            <a:r>
              <a:rPr lang="en-US" sz="2800" dirty="0">
                <a:latin typeface="Arial" panose="020B0604020202020204" pitchFamily="34" charset="0"/>
                <a:cs typeface="Arial" panose="020B0604020202020204" pitchFamily="34" charset="0"/>
              </a:rPr>
              <a:t>We monitor the data in two different ways: </a:t>
            </a:r>
          </a:p>
          <a:p>
            <a:r>
              <a:rPr lang="en-US" sz="2800" dirty="0">
                <a:latin typeface="Arial" panose="020B0604020202020204" pitchFamily="34" charset="0"/>
                <a:cs typeface="Arial" panose="020B0604020202020204" pitchFamily="34" charset="0"/>
              </a:rPr>
              <a:t>First way On the display screen that is installed on the robot unit </a:t>
            </a:r>
          </a:p>
          <a:p>
            <a:r>
              <a:rPr lang="en-US" sz="2800" dirty="0">
                <a:latin typeface="Arial" panose="020B0604020202020204" pitchFamily="34" charset="0"/>
                <a:cs typeface="Arial" panose="020B0604020202020204" pitchFamily="34" charset="0"/>
              </a:rPr>
              <a:t>Second way by the cloud server and </a:t>
            </a:r>
            <a:r>
              <a:rPr lang="ar-EG" sz="2800" dirty="0">
                <a:latin typeface="Arial" panose="020B0604020202020204" pitchFamily="34" charset="0"/>
                <a:cs typeface="Arial" panose="020B0604020202020204" pitchFamily="34" charset="0"/>
              </a:rPr>
              <a:t>its</a:t>
            </a:r>
            <a:r>
              <a:rPr lang="en-US" sz="2800" dirty="0">
                <a:latin typeface="Arial" panose="020B0604020202020204" pitchFamily="34" charset="0"/>
                <a:cs typeface="Arial" panose="020B0604020202020204" pitchFamily="34" charset="0"/>
              </a:rPr>
              <a:t> application </a:t>
            </a:r>
          </a:p>
        </p:txBody>
      </p:sp>
    </p:spTree>
    <p:extLst>
      <p:ext uri="{BB962C8B-B14F-4D97-AF65-F5344CB8AC3E}">
        <p14:creationId xmlns:p14="http://schemas.microsoft.com/office/powerpoint/2010/main" val="36651435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5B9245-35AE-8DF6-97E4-923370AB5A41}"/>
              </a:ext>
            </a:extLst>
          </p:cNvPr>
          <p:cNvSpPr>
            <a:spLocks noGrp="1"/>
          </p:cNvSpPr>
          <p:nvPr>
            <p:ph type="title"/>
          </p:nvPr>
        </p:nvSpPr>
        <p:spPr/>
        <p:txBody>
          <a:bodyPr>
            <a:normAutofit/>
          </a:bodyPr>
          <a:lstStyle/>
          <a:p>
            <a:r>
              <a:rPr lang="en-US" sz="4400" dirty="0">
                <a:latin typeface="Arial" panose="020B0604020202020204" pitchFamily="34" charset="0"/>
                <a:cs typeface="Arial" panose="020B0604020202020204" pitchFamily="34" charset="0"/>
              </a:rPr>
              <a:t>System Functionality</a:t>
            </a:r>
          </a:p>
        </p:txBody>
      </p:sp>
      <p:sp>
        <p:nvSpPr>
          <p:cNvPr id="3" name="Content Placeholder 2">
            <a:extLst>
              <a:ext uri="{FF2B5EF4-FFF2-40B4-BE49-F238E27FC236}">
                <a16:creationId xmlns:a16="http://schemas.microsoft.com/office/drawing/2014/main" id="{45231191-D8CE-6D7F-0DE5-6EDBC23B831D}"/>
              </a:ext>
            </a:extLst>
          </p:cNvPr>
          <p:cNvSpPr>
            <a:spLocks noGrp="1"/>
          </p:cNvSpPr>
          <p:nvPr>
            <p:ph idx="1"/>
          </p:nvPr>
        </p:nvSpPr>
        <p:spPr/>
        <p:txBody>
          <a:bodyPr>
            <a:normAutofit/>
          </a:bodyPr>
          <a:lstStyle/>
          <a:p>
            <a:pPr>
              <a:buFont typeface="Wingdings" panose="05000000000000000000" pitchFamily="2" charset="2"/>
              <a:buChar char="v"/>
            </a:pPr>
            <a:r>
              <a:rPr lang="en-US" sz="2800" dirty="0">
                <a:latin typeface="Arial" panose="020B0604020202020204" pitchFamily="34" charset="0"/>
                <a:cs typeface="Arial" panose="020B0604020202020204" pitchFamily="34" charset="0"/>
              </a:rPr>
              <a:t>Patient’s Case stability:</a:t>
            </a:r>
          </a:p>
          <a:p>
            <a:r>
              <a:rPr lang="en-US" sz="2800" dirty="0">
                <a:latin typeface="Arial" panose="020B0604020202020204" pitchFamily="34" charset="0"/>
                <a:cs typeface="Arial" panose="020B0604020202020204" pitchFamily="34" charset="0"/>
              </a:rPr>
              <a:t>No change in the patient’s condition parameters </a:t>
            </a:r>
          </a:p>
          <a:p>
            <a:r>
              <a:rPr lang="en-US" sz="2800" dirty="0">
                <a:latin typeface="Arial" panose="020B0604020202020204" pitchFamily="34" charset="0"/>
                <a:cs typeface="Arial" panose="020B0604020202020204" pitchFamily="34" charset="0"/>
              </a:rPr>
              <a:t>The temperature parameter, and the pulse rate parameter are in normal case, so the doctor see that the patient does not need any medicines </a:t>
            </a:r>
          </a:p>
          <a:p>
            <a:r>
              <a:rPr lang="en-US" sz="2800" dirty="0">
                <a:latin typeface="Arial" panose="020B0604020202020204" pitchFamily="34" charset="0"/>
                <a:cs typeface="Arial" panose="020B0604020202020204" pitchFamily="34" charset="0"/>
              </a:rPr>
              <a:t>The case still stable and no change in the system, so the robot unit does not take any action to move, all of that under the supervision of the doctor.</a:t>
            </a:r>
          </a:p>
        </p:txBody>
      </p:sp>
    </p:spTree>
    <p:extLst>
      <p:ext uri="{BB962C8B-B14F-4D97-AF65-F5344CB8AC3E}">
        <p14:creationId xmlns:p14="http://schemas.microsoft.com/office/powerpoint/2010/main" val="335502252"/>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1F8094"/>
      </a:dk2>
      <a:lt2>
        <a:srgbClr val="E7E6E6"/>
      </a:lt2>
      <a:accent1>
        <a:srgbClr val="39CDE7"/>
      </a:accent1>
      <a:accent2>
        <a:srgbClr val="60DE72"/>
      </a:accent2>
      <a:accent3>
        <a:srgbClr val="DDCC64"/>
      </a:accent3>
      <a:accent4>
        <a:srgbClr val="F49D50"/>
      </a:accent4>
      <a:accent5>
        <a:srgbClr val="E44951"/>
      </a:accent5>
      <a:accent6>
        <a:srgbClr val="D666F9"/>
      </a:accent6>
      <a:hlink>
        <a:srgbClr val="4BF7ED"/>
      </a:hlink>
      <a:folHlink>
        <a:srgbClr val="95E9F4"/>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92000"/>
                <a:satMod val="200000"/>
                <a:lumMod val="128000"/>
              </a:schemeClr>
            </a:gs>
            <a:gs pos="50000">
              <a:schemeClr val="phClr">
                <a:shade val="100000"/>
                <a:hueMod val="100000"/>
                <a:satMod val="110000"/>
                <a:lumMod val="130000"/>
              </a:schemeClr>
            </a:gs>
            <a:gs pos="100000">
              <a:schemeClr val="phClr">
                <a:shade val="78000"/>
                <a:hueMod val="118000"/>
                <a:satMod val="12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7DC10E3-4FF5-456B-A359-A0F378C1E5FB}"/>
    </a:ext>
  </a:extLst>
</a:theme>
</file>

<file path=docProps/app.xml><?xml version="1.0" encoding="utf-8"?>
<Properties xmlns="http://schemas.openxmlformats.org/officeDocument/2006/extended-properties" xmlns:vt="http://schemas.openxmlformats.org/officeDocument/2006/docPropsVTypes">
  <Template>TM04033917[[fn=Berlin]]</Template>
  <TotalTime>2465</TotalTime>
  <Words>1827</Words>
  <Application>Microsoft Office PowerPoint</Application>
  <PresentationFormat>Widescreen</PresentationFormat>
  <Paragraphs>131</Paragraphs>
  <Slides>32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32</vt:i4>
      </vt:variant>
    </vt:vector>
  </HeadingPairs>
  <TitlesOfParts>
    <vt:vector size="36" baseType="lpstr">
      <vt:lpstr>Arial</vt:lpstr>
      <vt:lpstr>Trebuchet MS</vt:lpstr>
      <vt:lpstr>Wingdings</vt:lpstr>
      <vt:lpstr>Berlin</vt:lpstr>
      <vt:lpstr>An IoT Based Health Monitoring System With Medicine Box</vt:lpstr>
      <vt:lpstr>Problem Definition </vt:lpstr>
      <vt:lpstr>Using of Smart Technology </vt:lpstr>
      <vt:lpstr>Usage of IoT </vt:lpstr>
      <vt:lpstr>Objectives </vt:lpstr>
      <vt:lpstr>System usability </vt:lpstr>
      <vt:lpstr>System functionality </vt:lpstr>
      <vt:lpstr>System Functionality </vt:lpstr>
      <vt:lpstr>System Functionality</vt:lpstr>
      <vt:lpstr>System Functionality </vt:lpstr>
      <vt:lpstr>System Functionality </vt:lpstr>
      <vt:lpstr>System Definition </vt:lpstr>
      <vt:lpstr>The Medico Box</vt:lpstr>
      <vt:lpstr>The Medico Box</vt:lpstr>
      <vt:lpstr>The Medico Box </vt:lpstr>
      <vt:lpstr>The Medico Box</vt:lpstr>
      <vt:lpstr>The Medico Box</vt:lpstr>
      <vt:lpstr>The Robot Unit part</vt:lpstr>
      <vt:lpstr>The Robot Unit part </vt:lpstr>
      <vt:lpstr>The robot unit </vt:lpstr>
      <vt:lpstr>The robot unit </vt:lpstr>
      <vt:lpstr>The robot unit </vt:lpstr>
      <vt:lpstr>The robot unit </vt:lpstr>
      <vt:lpstr>The robot unit </vt:lpstr>
      <vt:lpstr>The robot unit (Block diagram)</vt:lpstr>
      <vt:lpstr>The robot unit (Block diagram)</vt:lpstr>
      <vt:lpstr>The robot unit route</vt:lpstr>
      <vt:lpstr>The robot unit route </vt:lpstr>
      <vt:lpstr>Illustrative Image</vt:lpstr>
      <vt:lpstr>Conclusion</vt:lpstr>
      <vt:lpstr>Future Works</vt:lpstr>
      <vt:lpstr>Practical video for the project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IoT Based Health Monitoring System With Medicine Box</dc:title>
  <dc:creator>Mahmoud Ramadan Sayed Ibrahiem</dc:creator>
  <cp:lastModifiedBy>Mahmoud Ramadan Sayed Ibrahiem</cp:lastModifiedBy>
  <cp:revision>17</cp:revision>
  <dcterms:created xsi:type="dcterms:W3CDTF">2023-06-17T03:05:23Z</dcterms:created>
  <dcterms:modified xsi:type="dcterms:W3CDTF">2023-07-12T07:05:24Z</dcterms:modified>
  <cp:contentStatus/>
</cp:coreProperties>
</file>